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706" r:id="rId4"/>
  </p:sldMasterIdLst>
  <p:notesMasterIdLst>
    <p:notesMasterId r:id="rId25"/>
  </p:notesMasterIdLst>
  <p:sldIdLst>
    <p:sldId id="385" r:id="rId5"/>
    <p:sldId id="384" r:id="rId6"/>
    <p:sldId id="342" r:id="rId7"/>
    <p:sldId id="346" r:id="rId8"/>
    <p:sldId id="362" r:id="rId9"/>
    <p:sldId id="363" r:id="rId10"/>
    <p:sldId id="372" r:id="rId11"/>
    <p:sldId id="364" r:id="rId12"/>
    <p:sldId id="365" r:id="rId13"/>
    <p:sldId id="366" r:id="rId14"/>
    <p:sldId id="377" r:id="rId15"/>
    <p:sldId id="382" r:id="rId16"/>
    <p:sldId id="381" r:id="rId17"/>
    <p:sldId id="369" r:id="rId18"/>
    <p:sldId id="389" r:id="rId19"/>
    <p:sldId id="374" r:id="rId20"/>
    <p:sldId id="336" r:id="rId21"/>
    <p:sldId id="347" r:id="rId22"/>
    <p:sldId id="388" r:id="rId23"/>
    <p:sldId id="259" r:id="rId24"/>
  </p:sldIdLst>
  <p:sldSz cx="12192000" cy="6858000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ssis Ioannidis" initials="ZI" lastIdx="1" clrIdx="0">
    <p:extLst>
      <p:ext uri="{19B8F6BF-5375-455C-9EA6-DF929625EA0E}">
        <p15:presenceInfo xmlns:p15="http://schemas.microsoft.com/office/powerpoint/2012/main" userId="S::z_ioann@live.concordia.ca::8b972713-f82d-4996-a30c-9b28beee5960" providerId="AD"/>
      </p:ext>
    </p:extLst>
  </p:cmAuthor>
  <p:cmAuthor id="2" name="Zissis Ioannidis" initials="ZI [2]" lastIdx="1" clrIdx="1">
    <p:extLst>
      <p:ext uri="{19B8F6BF-5375-455C-9EA6-DF929625EA0E}">
        <p15:presenceInfo xmlns:p15="http://schemas.microsoft.com/office/powerpoint/2012/main" userId="Zissis Ioannid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ECEFF4"/>
    <a:srgbClr val="119851"/>
    <a:srgbClr val="0D54A3"/>
    <a:srgbClr val="40AE49"/>
    <a:srgbClr val="414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9F0192-41EF-4D94-9FFE-C6F013172991}">
  <a:tblStyle styleId="{E69F0192-41EF-4D94-9FFE-C6F013172991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94510"/>
  </p:normalViewPr>
  <p:slideViewPr>
    <p:cSldViewPr snapToGrid="0">
      <p:cViewPr varScale="1">
        <p:scale>
          <a:sx n="81" d="100"/>
          <a:sy n="81" d="100"/>
        </p:scale>
        <p:origin x="499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rgbClr val="11985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pPr>
            <a:r>
              <a:rPr lang="el-GR"/>
              <a:t>Τέλος Ταφής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rgbClr val="11985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1985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11985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Sheet1!$C$2:$G$2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Sheet1!$C$1:$G$1</c:f>
              <c:numCache>
                <c:formatCode>General</c:formatCode>
                <c:ptCount val="5"/>
                <c:pt idx="0">
                  <c:v>15</c:v>
                </c:pt>
                <c:pt idx="1">
                  <c:v>20</c:v>
                </c:pt>
                <c:pt idx="2">
                  <c:v>25</c:v>
                </c:pt>
                <c:pt idx="3">
                  <c:v>30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D-420D-AAAB-195BC442E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269027088"/>
        <c:axId val="269029264"/>
      </c:barChart>
      <c:catAx>
        <c:axId val="26902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1985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el-GR"/>
          </a:p>
        </c:txPr>
        <c:crossAx val="269029264"/>
        <c:crosses val="autoZero"/>
        <c:auto val="1"/>
        <c:lblAlgn val="ctr"/>
        <c:lblOffset val="100"/>
        <c:noMultiLvlLbl val="0"/>
      </c:catAx>
      <c:valAx>
        <c:axId val="26902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11985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defRPr>
                </a:pPr>
                <a:r>
                  <a:rPr lang="el-GR"/>
                  <a:t>Ευρώ ανά τόνο αποβλήτων που θάβεται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11985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defRPr>
              </a:pPr>
              <a:endParaRPr lang="el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1985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el-GR"/>
          </a:p>
        </c:txPr>
        <c:crossAx val="26902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1985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l-GR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l-G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79075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l-GR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lang="el-G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918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l-GR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lang="el-G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020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l-GR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lang="el-G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037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l-GR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lang="el-G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929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l-GR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lang="el-G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1608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656" name="Google Shape;6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498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4_Κεφαλίδα ενότητας">
  <p:cSld name="14_Κεφαλίδα ενότητας"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/>
          <p:nvPr/>
        </p:nvSpPr>
        <p:spPr>
          <a:xfrm rot="10800000" flipH="1">
            <a:off x="9525" y="6351"/>
            <a:ext cx="12172950" cy="6837363"/>
          </a:xfrm>
          <a:prstGeom prst="rtTriangle">
            <a:avLst/>
          </a:prstGeom>
          <a:gradFill>
            <a:gsLst>
              <a:gs pos="0">
                <a:srgbClr val="1F497D">
                  <a:alpha val="9803"/>
                </a:srgbClr>
              </a:gs>
              <a:gs pos="70000">
                <a:srgbClr val="1F497D">
                  <a:alpha val="7843"/>
                </a:srgbClr>
              </a:gs>
              <a:gs pos="100000">
                <a:srgbClr val="1F497D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9" name="Google Shape;149;p16"/>
          <p:cNvCxnSpPr/>
          <p:nvPr/>
        </p:nvCxnSpPr>
        <p:spPr>
          <a:xfrm rot="10800000" flipH="1">
            <a:off x="0" y="6350"/>
            <a:ext cx="12182475" cy="6845300"/>
          </a:xfrm>
          <a:prstGeom prst="straightConnector1">
            <a:avLst/>
          </a:prstGeom>
          <a:noFill/>
          <a:ln w="9525" cap="rnd" cmpd="sng">
            <a:solidFill>
              <a:srgbClr val="F9F7EB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" name="Google Shape;151;p16"/>
          <p:cNvCxnSpPr/>
          <p:nvPr/>
        </p:nvCxnSpPr>
        <p:spPr>
          <a:xfrm>
            <a:off x="2224290" y="554636"/>
            <a:ext cx="72000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3" name="Google Shape;153;p16"/>
          <p:cNvSpPr txBox="1">
            <a:spLocks noGrp="1"/>
          </p:cNvSpPr>
          <p:nvPr>
            <p:ph type="title"/>
          </p:nvPr>
        </p:nvSpPr>
        <p:spPr>
          <a:xfrm>
            <a:off x="609600" y="845892"/>
            <a:ext cx="10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0D54A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4" name="Google Shape;154;p16"/>
          <p:cNvSpPr txBox="1">
            <a:spLocks noGrp="1"/>
          </p:cNvSpPr>
          <p:nvPr>
            <p:ph type="body" idx="1"/>
          </p:nvPr>
        </p:nvSpPr>
        <p:spPr>
          <a:xfrm>
            <a:off x="609600" y="2199860"/>
            <a:ext cx="10972800" cy="397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400"/>
              </a:spcBef>
              <a:spcAft>
                <a:spcPts val="0"/>
              </a:spcAft>
              <a:buSzPts val="1600"/>
              <a:buChar char="⦿"/>
              <a:defRPr sz="2000">
                <a:solidFill>
                  <a:srgbClr val="17365D"/>
                </a:solidFill>
              </a:defRPr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 sz="1800">
                <a:solidFill>
                  <a:srgbClr val="17365D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>
                <a:solidFill>
                  <a:srgbClr val="17365D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rgbClr val="17365D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rgbClr val="17365D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 dirty="0"/>
          </a:p>
        </p:txBody>
      </p:sp>
      <p:sp>
        <p:nvSpPr>
          <p:cNvPr id="156" name="Google Shape;156;p16"/>
          <p:cNvSpPr txBox="1">
            <a:spLocks noGrp="1"/>
          </p:cNvSpPr>
          <p:nvPr>
            <p:ph type="sldNum" idx="12"/>
          </p:nvPr>
        </p:nvSpPr>
        <p:spPr>
          <a:xfrm>
            <a:off x="11520000" y="6480000"/>
            <a:ext cx="671513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2" name="Google Shape;660;p64">
            <a:extLst>
              <a:ext uri="{FF2B5EF4-FFF2-40B4-BE49-F238E27FC236}">
                <a16:creationId xmlns:a16="http://schemas.microsoft.com/office/drawing/2014/main" id="{EBDC5009-EB1D-43A9-B203-3F3E526DAF9D}"/>
              </a:ext>
            </a:extLst>
          </p:cNvPr>
          <p:cNvSpPr txBox="1"/>
          <p:nvPr userDrawn="1"/>
        </p:nvSpPr>
        <p:spPr>
          <a:xfrm>
            <a:off x="9541859" y="295684"/>
            <a:ext cx="1688671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11985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ΥΠΟΥΡΓΕΙΟ ΠΕΡΙΒΑΛΛΟΝΤΟΣ ΚΑΙ ΕΝΕΡΓΕΙΑΣ</a:t>
            </a:r>
            <a:endParaRPr dirty="0">
              <a:solidFill>
                <a:srgbClr val="119851"/>
              </a:solidFill>
            </a:endParaRPr>
          </a:p>
        </p:txBody>
      </p:sp>
      <p:pic>
        <p:nvPicPr>
          <p:cNvPr id="3" name="Google Shape;661;p64" descr="Image result for ÎµÎ»Î»Î·Î½Î¹ÎºÎ· Î´Î·Î¼Î¿ÎºÏÎ±ÏÎ¹Î± logo">
            <a:extLst>
              <a:ext uri="{FF2B5EF4-FFF2-40B4-BE49-F238E27FC236}">
                <a16:creationId xmlns:a16="http://schemas.microsoft.com/office/drawing/2014/main" id="{351F5536-A937-4121-AE5F-FFF994AAB16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15939" y="254447"/>
            <a:ext cx="639360" cy="596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62;p64">
            <a:extLst>
              <a:ext uri="{FF2B5EF4-FFF2-40B4-BE49-F238E27FC236}">
                <a16:creationId xmlns:a16="http://schemas.microsoft.com/office/drawing/2014/main" id="{9D66CBFF-4007-4E4D-BC4F-D5119F3FF41D}"/>
              </a:ext>
            </a:extLst>
          </p:cNvPr>
          <p:cNvSpPr txBox="1"/>
          <p:nvPr userDrawn="1"/>
        </p:nvSpPr>
        <p:spPr>
          <a:xfrm>
            <a:off x="864824" y="369550"/>
            <a:ext cx="1688671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D54A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ΕΛΛΗΝΙΚΗ ΔΗΜΟΚΡΑΤΙΑ</a:t>
            </a:r>
            <a:endParaRPr dirty="0">
              <a:solidFill>
                <a:srgbClr val="0D54A3"/>
              </a:solidFill>
            </a:endParaRPr>
          </a:p>
        </p:txBody>
      </p:sp>
      <p:pic>
        <p:nvPicPr>
          <p:cNvPr id="5" name="Google Shape;663;p64" descr="No photo description available.">
            <a:extLst>
              <a:ext uri="{FF2B5EF4-FFF2-40B4-BE49-F238E27FC236}">
                <a16:creationId xmlns:a16="http://schemas.microsoft.com/office/drawing/2014/main" id="{478B7BA0-70AE-424A-B48B-FF69C302E6B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1327176" y="232487"/>
            <a:ext cx="640080" cy="64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4_Κεφαλίδα ενότητας" preserve="1">
  <p:cSld name="15_Κεφαλίδα ενότητας"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16"/>
          <p:cNvCxnSpPr/>
          <p:nvPr/>
        </p:nvCxnSpPr>
        <p:spPr>
          <a:xfrm rot="10800000" flipH="1">
            <a:off x="0" y="6350"/>
            <a:ext cx="12182475" cy="6845300"/>
          </a:xfrm>
          <a:prstGeom prst="straightConnector1">
            <a:avLst/>
          </a:prstGeom>
          <a:noFill/>
          <a:ln w="9525" cap="rnd" cmpd="sng">
            <a:solidFill>
              <a:srgbClr val="F9F7EB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" name="Google Shape;151;p16"/>
          <p:cNvCxnSpPr/>
          <p:nvPr/>
        </p:nvCxnSpPr>
        <p:spPr>
          <a:xfrm>
            <a:off x="2224290" y="554636"/>
            <a:ext cx="72000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3" name="Google Shape;153;p16"/>
          <p:cNvSpPr txBox="1">
            <a:spLocks noGrp="1"/>
          </p:cNvSpPr>
          <p:nvPr>
            <p:ph type="title"/>
          </p:nvPr>
        </p:nvSpPr>
        <p:spPr>
          <a:xfrm>
            <a:off x="609600" y="845892"/>
            <a:ext cx="10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0D54A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4" name="Google Shape;154;p16"/>
          <p:cNvSpPr txBox="1">
            <a:spLocks noGrp="1"/>
          </p:cNvSpPr>
          <p:nvPr>
            <p:ph type="body" idx="1"/>
          </p:nvPr>
        </p:nvSpPr>
        <p:spPr>
          <a:xfrm>
            <a:off x="609600" y="2199860"/>
            <a:ext cx="10972800" cy="397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400"/>
              </a:spcBef>
              <a:spcAft>
                <a:spcPts val="0"/>
              </a:spcAft>
              <a:buSzPts val="1600"/>
              <a:buChar char="⦿"/>
              <a:defRPr sz="2000">
                <a:solidFill>
                  <a:srgbClr val="17365D"/>
                </a:solidFill>
              </a:defRPr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 sz="1800">
                <a:solidFill>
                  <a:srgbClr val="17365D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>
                <a:solidFill>
                  <a:srgbClr val="17365D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rgbClr val="17365D"/>
                </a:solidFill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rgbClr val="17365D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 dirty="0"/>
          </a:p>
        </p:txBody>
      </p:sp>
      <p:sp>
        <p:nvSpPr>
          <p:cNvPr id="156" name="Google Shape;156;p16"/>
          <p:cNvSpPr txBox="1">
            <a:spLocks noGrp="1"/>
          </p:cNvSpPr>
          <p:nvPr>
            <p:ph type="sldNum" idx="12"/>
          </p:nvPr>
        </p:nvSpPr>
        <p:spPr>
          <a:xfrm>
            <a:off x="11520000" y="6480000"/>
            <a:ext cx="671513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sp>
        <p:nvSpPr>
          <p:cNvPr id="2" name="Google Shape;660;p64">
            <a:extLst>
              <a:ext uri="{FF2B5EF4-FFF2-40B4-BE49-F238E27FC236}">
                <a16:creationId xmlns:a16="http://schemas.microsoft.com/office/drawing/2014/main" id="{EBDC5009-EB1D-43A9-B203-3F3E526DAF9D}"/>
              </a:ext>
            </a:extLst>
          </p:cNvPr>
          <p:cNvSpPr txBox="1"/>
          <p:nvPr userDrawn="1"/>
        </p:nvSpPr>
        <p:spPr>
          <a:xfrm>
            <a:off x="9541859" y="295684"/>
            <a:ext cx="1688671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11985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ΥΠΟΥΡΓΕΙΟ ΠΕΡΙΒΑΛΛΟΝΤΟΣ ΚΑΙ ΕΝΕΡΓΕΙΑΣ</a:t>
            </a:r>
            <a:endParaRPr dirty="0">
              <a:solidFill>
                <a:srgbClr val="119851"/>
              </a:solidFill>
            </a:endParaRPr>
          </a:p>
        </p:txBody>
      </p:sp>
      <p:pic>
        <p:nvPicPr>
          <p:cNvPr id="3" name="Google Shape;661;p64" descr="Image result for ÎµÎ»Î»Î·Î½Î¹ÎºÎ· Î´Î·Î¼Î¿ÎºÏÎ±ÏÎ¹Î± logo">
            <a:extLst>
              <a:ext uri="{FF2B5EF4-FFF2-40B4-BE49-F238E27FC236}">
                <a16:creationId xmlns:a16="http://schemas.microsoft.com/office/drawing/2014/main" id="{351F5536-A937-4121-AE5F-FFF994AAB16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15939" y="254447"/>
            <a:ext cx="639360" cy="596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62;p64">
            <a:extLst>
              <a:ext uri="{FF2B5EF4-FFF2-40B4-BE49-F238E27FC236}">
                <a16:creationId xmlns:a16="http://schemas.microsoft.com/office/drawing/2014/main" id="{9D66CBFF-4007-4E4D-BC4F-D5119F3FF41D}"/>
              </a:ext>
            </a:extLst>
          </p:cNvPr>
          <p:cNvSpPr txBox="1"/>
          <p:nvPr userDrawn="1"/>
        </p:nvSpPr>
        <p:spPr>
          <a:xfrm>
            <a:off x="864824" y="369550"/>
            <a:ext cx="1688671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D54A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ΕΛΛΗΝΙΚΗ ΔΗΜΟΚΡΑΤΙΑ</a:t>
            </a:r>
            <a:endParaRPr dirty="0">
              <a:solidFill>
                <a:srgbClr val="0D54A3"/>
              </a:solidFill>
            </a:endParaRPr>
          </a:p>
        </p:txBody>
      </p:sp>
      <p:pic>
        <p:nvPicPr>
          <p:cNvPr id="5" name="Google Shape;663;p64" descr="No photo description available.">
            <a:extLst>
              <a:ext uri="{FF2B5EF4-FFF2-40B4-BE49-F238E27FC236}">
                <a16:creationId xmlns:a16="http://schemas.microsoft.com/office/drawing/2014/main" id="{478B7BA0-70AE-424A-B48B-FF69C302E6B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1327176" y="232487"/>
            <a:ext cx="640080" cy="64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17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Τίτλος και περιεχόμενο">
  <p:cSld name="2_Τίτλος και περιεχόμενο">
    <p:bg>
      <p:bgPr>
        <a:solidFill>
          <a:schemeClr val="dk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943724" y="0"/>
            <a:ext cx="10972800" cy="110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6388100" y="6365875"/>
            <a:ext cx="28448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609600" y="6367463"/>
            <a:ext cx="5680075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10118725" y="6365875"/>
            <a:ext cx="671513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607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9525" y="14288"/>
            <a:ext cx="12172950" cy="6837362"/>
          </a:xfrm>
          <a:prstGeom prst="rtTriangle">
            <a:avLst/>
          </a:prstGeom>
          <a:gradFill>
            <a:gsLst>
              <a:gs pos="0">
                <a:srgbClr val="1F497D">
                  <a:alpha val="9803"/>
                </a:srgbClr>
              </a:gs>
              <a:gs pos="70000">
                <a:srgbClr val="1F497D">
                  <a:alpha val="7843"/>
                </a:srgbClr>
              </a:gs>
              <a:gs pos="100000">
                <a:srgbClr val="1F497D">
                  <a:alpha val="784"/>
                </a:srgbClr>
              </a:gs>
            </a:gsLst>
            <a:lin ang="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6" name="Google Shape;26;p3"/>
          <p:cNvCxnSpPr/>
          <p:nvPr/>
        </p:nvCxnSpPr>
        <p:spPr>
          <a:xfrm>
            <a:off x="0" y="6350"/>
            <a:ext cx="12182475" cy="6845300"/>
          </a:xfrm>
          <a:prstGeom prst="straightConnector1">
            <a:avLst/>
          </a:prstGeom>
          <a:noFill/>
          <a:ln w="9525" cap="rnd" cmpd="sng">
            <a:solidFill>
              <a:srgbClr val="F9F7EB">
                <a:alpha val="3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7;p3"/>
          <p:cNvCxnSpPr/>
          <p:nvPr/>
        </p:nvCxnSpPr>
        <p:spPr>
          <a:xfrm flipH="1">
            <a:off x="8624888" y="4948238"/>
            <a:ext cx="3563937" cy="1900237"/>
          </a:xfrm>
          <a:prstGeom prst="straightConnector1">
            <a:avLst/>
          </a:prstGeom>
          <a:noFill/>
          <a:ln w="9525" cap="rnd" cmpd="sng">
            <a:solidFill>
              <a:srgbClr val="FAF8EE">
                <a:alpha val="4470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609600" y="268288"/>
            <a:ext cx="10972800" cy="110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sz="3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5444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sz="2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rgbClr val="8BC6EB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95ABD0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95ABD0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95ABD0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95ABD0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6388100" y="6365875"/>
            <a:ext cx="28448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609600" y="6367463"/>
            <a:ext cx="5680075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10118725" y="6365875"/>
            <a:ext cx="671513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710" r:id="rId2"/>
    <p:sldLayoutId id="2147483709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jp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jpg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gif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13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8F53C1-634D-40A7-9BF3-2256AB2F1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AF60E-B1E1-42FE-9E55-E6AA2ABD88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1</a:t>
            </a:fld>
            <a:endParaRPr lang="el-GR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48F3B5-808B-45D5-8F78-344CECC7F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9267E719-4596-431E-961E-D5CBCA1A8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38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0DFA2C-6435-48BF-A375-D5713FA9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Υποχρεωτική χωριστή συλλογή αποβλήτων συσκευασίας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5B1FB-B582-47A4-8768-09397F8DEB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10</a:t>
            </a:fld>
            <a:endParaRPr lang="el-GR"/>
          </a:p>
        </p:txBody>
      </p:sp>
      <p:sp>
        <p:nvSpPr>
          <p:cNvPr id="10" name="Ορθογώνιο 36">
            <a:extLst>
              <a:ext uri="{FF2B5EF4-FFF2-40B4-BE49-F238E27FC236}">
                <a16:creationId xmlns:a16="http://schemas.microsoft.com/office/drawing/2014/main" id="{585DE37F-97BD-40B8-BC8D-2AC44CE5360C}"/>
              </a:ext>
            </a:extLst>
          </p:cNvPr>
          <p:cNvSpPr/>
          <p:nvPr/>
        </p:nvSpPr>
        <p:spPr bwMode="auto">
          <a:xfrm>
            <a:off x="0" y="1817713"/>
            <a:ext cx="6646606" cy="5040287"/>
          </a:xfrm>
          <a:prstGeom prst="rect">
            <a:avLst/>
          </a:prstGeom>
          <a:solidFill>
            <a:srgbClr val="11985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bg1"/>
              </a:buClr>
            </a:pPr>
            <a:endParaRPr lang="el-GR" sz="16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62513B-D803-48C2-8418-D26D102629B1}"/>
              </a:ext>
            </a:extLst>
          </p:cNvPr>
          <p:cNvSpPr txBox="1"/>
          <p:nvPr/>
        </p:nvSpPr>
        <p:spPr>
          <a:xfrm>
            <a:off x="163461" y="2060466"/>
            <a:ext cx="6319684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5260">
              <a:lnSpc>
                <a:spcPct val="115000"/>
              </a:lnSpc>
              <a:spcAft>
                <a:spcPts val="600"/>
              </a:spcAft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Έως την </a:t>
            </a:r>
            <a:r>
              <a:rPr lang="el-GR" sz="1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5.1.2022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 καθιερώνεται </a:t>
            </a:r>
            <a:r>
              <a:rPr lang="el-GR" sz="1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χωριστή συλλογή των αποβλήτων συσκευασίας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σε διακριτά ρεύματα (πλαστικό, χαρτί, μέταλλο και γυαλί)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για τους εξής χώρους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65FA29-D9F9-4D35-8138-BB871D6C98FF}"/>
              </a:ext>
            </a:extLst>
          </p:cNvPr>
          <p:cNvSpPr txBox="1"/>
          <p:nvPr/>
        </p:nvSpPr>
        <p:spPr>
          <a:xfrm>
            <a:off x="163461" y="3429000"/>
            <a:ext cx="6319684" cy="401533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342900" marR="17526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Κινηματογράφοι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/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Θέατρα</a:t>
            </a:r>
          </a:p>
          <a:p>
            <a:pPr marL="342900" marR="17526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Συναυλιακοί χώροι</a:t>
            </a:r>
          </a:p>
          <a:p>
            <a:pPr marL="342900" marR="17526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Αθλητικές εγκαταστάσεις </a:t>
            </a:r>
          </a:p>
          <a:p>
            <a:pPr marL="342900" marR="17526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Εμπορικά κέντρα </a:t>
            </a:r>
          </a:p>
          <a:p>
            <a:pPr marL="342900" marR="17526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Συνεδριακά κέντρα </a:t>
            </a:r>
          </a:p>
          <a:p>
            <a:pPr marL="342900" marR="175260" indent="-342900">
              <a:lnSpc>
                <a:spcPct val="115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Ξενοδοχεία </a:t>
            </a:r>
          </a:p>
          <a:p>
            <a:pPr marL="342900" marR="175260" indent="-342900">
              <a:lnSpc>
                <a:spcPct val="115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Εκπαιδευτικοί χώροι</a:t>
            </a:r>
          </a:p>
          <a:p>
            <a:pPr marL="342900" marR="175260" indent="-342900">
              <a:lnSpc>
                <a:spcPct val="115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Νοσοκομεία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/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Κλινικές </a:t>
            </a:r>
          </a:p>
          <a:p>
            <a:pPr marL="342900" marR="175260" indent="-342900">
              <a:lnSpc>
                <a:spcPct val="115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l-GR" sz="18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R="175260">
              <a:lnSpc>
                <a:spcPct val="115000"/>
              </a:lnSpc>
              <a:spcAft>
                <a:spcPts val="600"/>
              </a:spcAft>
              <a:buClr>
                <a:schemeClr val="bg1"/>
              </a:buClr>
            </a:pPr>
            <a:endParaRPr lang="el-GR" sz="18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2900" marR="175260" indent="-342900">
              <a:lnSpc>
                <a:spcPct val="115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Αεροδρόμια</a:t>
            </a:r>
          </a:p>
          <a:p>
            <a:pPr marL="342900" marR="175260" indent="-342900">
              <a:lnSpc>
                <a:spcPct val="115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Λιμάνια </a:t>
            </a:r>
          </a:p>
          <a:p>
            <a:pPr marL="342900" marR="175260" indent="-342900">
              <a:lnSpc>
                <a:spcPct val="115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Σιδηροδρομικοί σταθμοί</a:t>
            </a:r>
          </a:p>
          <a:p>
            <a:pPr marL="342900" marR="175260" indent="-342900">
              <a:lnSpc>
                <a:spcPct val="115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Πλοία</a:t>
            </a:r>
          </a:p>
          <a:p>
            <a:pPr marL="342900" marR="175260" indent="-342900">
              <a:lnSpc>
                <a:spcPct val="115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Τράπεζες</a:t>
            </a:r>
          </a:p>
          <a:p>
            <a:pPr marL="342900" marR="175260" indent="-342900">
              <a:lnSpc>
                <a:spcPct val="115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Καταστήματα μαζικής εστίασης</a:t>
            </a:r>
          </a:p>
          <a:p>
            <a:pPr marL="342900" marR="175260" indent="-342900">
              <a:lnSpc>
                <a:spcPct val="115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Φορείς της Γενικής Κυβέρνησης </a:t>
            </a:r>
          </a:p>
        </p:txBody>
      </p:sp>
      <p:pic>
        <p:nvPicPr>
          <p:cNvPr id="1026" name="Picture 2" descr="How to recycle: a guide to separate collection | SmartGreen Post | news  from the environment">
            <a:extLst>
              <a:ext uri="{FF2B5EF4-FFF2-40B4-BE49-F238E27FC236}">
                <a16:creationId xmlns:a16="http://schemas.microsoft.com/office/drawing/2014/main" id="{CFC247D0-20DB-4AE6-BA3E-5381D14A0F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48"/>
          <a:stretch/>
        </p:blipFill>
        <p:spPr bwMode="auto">
          <a:xfrm>
            <a:off x="7099300" y="2536414"/>
            <a:ext cx="4756456" cy="360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958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36">
            <a:extLst>
              <a:ext uri="{FF2B5EF4-FFF2-40B4-BE49-F238E27FC236}">
                <a16:creationId xmlns:a16="http://schemas.microsoft.com/office/drawing/2014/main" id="{A0F8BB68-B77A-4A48-9E50-90E85FB7EC5D}"/>
              </a:ext>
            </a:extLst>
          </p:cNvPr>
          <p:cNvSpPr/>
          <p:nvPr/>
        </p:nvSpPr>
        <p:spPr bwMode="auto">
          <a:xfrm>
            <a:off x="0" y="1817713"/>
            <a:ext cx="6646606" cy="5040287"/>
          </a:xfrm>
          <a:prstGeom prst="rect">
            <a:avLst/>
          </a:prstGeom>
          <a:solidFill>
            <a:srgbClr val="11985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bg1"/>
              </a:buClr>
            </a:pPr>
            <a:endParaRPr lang="el-GR" sz="16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804CA9-2299-4E00-9DD1-6B08C3264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Υποχρεωτική χωριστή συλλογή στους Δήμους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7FD481-4845-46DF-B8CF-7A32E3BBF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9" y="2655651"/>
            <a:ext cx="6510528" cy="3356457"/>
          </a:xfrm>
        </p:spPr>
        <p:txBody>
          <a:bodyPr/>
          <a:lstStyle/>
          <a:p>
            <a:pPr marL="127000" indent="0">
              <a:buClr>
                <a:schemeClr val="bg1"/>
              </a:buClr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Από την </a:t>
            </a: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5.1.2022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οι Δήμοι υποχρεούνται να οργανώνουν τη χωριστή συλλογή των αποβλήτων συσκευασίας σε διακριτά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ρεύματα σε:</a:t>
            </a:r>
          </a:p>
          <a:p>
            <a:pPr marL="127000" indent="0">
              <a:buClr>
                <a:schemeClr val="bg1"/>
              </a:buClr>
              <a:buNone/>
            </a:pPr>
            <a:endParaRPr lang="el-GR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αθλητικές εγκαταστάσεις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παιδικές χαρές 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βρεφονηπιακούς σταθμούς 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άλλες δημοτικές εγκαταστάσεις συνάθροισης κοινού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E55B1-FE12-4448-BAFD-97BC0472ED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11</a:t>
            </a:fld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FDF68-FF46-453F-B2DF-24845DD79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7" t="13440" r="7127" b="7168"/>
          <a:stretch/>
        </p:blipFill>
        <p:spPr>
          <a:xfrm>
            <a:off x="7686256" y="2207259"/>
            <a:ext cx="3285001" cy="399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16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36">
            <a:extLst>
              <a:ext uri="{FF2B5EF4-FFF2-40B4-BE49-F238E27FC236}">
                <a16:creationId xmlns:a16="http://schemas.microsoft.com/office/drawing/2014/main" id="{A0F8BB68-B77A-4A48-9E50-90E85FB7EC5D}"/>
              </a:ext>
            </a:extLst>
          </p:cNvPr>
          <p:cNvSpPr/>
          <p:nvPr/>
        </p:nvSpPr>
        <p:spPr bwMode="auto">
          <a:xfrm>
            <a:off x="0" y="1817713"/>
            <a:ext cx="6646606" cy="5040287"/>
          </a:xfrm>
          <a:prstGeom prst="rect">
            <a:avLst/>
          </a:prstGeom>
          <a:solidFill>
            <a:srgbClr val="11985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bg1"/>
              </a:buClr>
            </a:pPr>
            <a:endParaRPr lang="el-GR" sz="16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804CA9-2299-4E00-9DD1-6B08C3264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Υποχρεωτική χωριστή συλλογή στα σχολεία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7FD481-4845-46DF-B8CF-7A32E3BBF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20" y="2507661"/>
            <a:ext cx="6382512" cy="3972339"/>
          </a:xfrm>
        </p:spPr>
        <p:txBody>
          <a:bodyPr/>
          <a:lstStyle/>
          <a:p>
            <a:pPr marL="127000" indent="0">
              <a:buClr>
                <a:schemeClr val="bg1"/>
              </a:buClr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Από </a:t>
            </a: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1.9.2021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κάθε σχολική μονάδα πρωτοβάθμιας και δευτεροβάθμιας εκπαίδευσης θα πρέπει να διαθέτει κάδους ή περιέκτες σε συγκεκριμένα σημεία του σχολικού συγκροτήματος, για τη χωριστή συλλογή αποβλήτων των ακόλουθων ρευμάτων, με σκοπό την ανακύκλωση:</a:t>
            </a:r>
          </a:p>
          <a:p>
            <a:pPr marL="127000" indent="0">
              <a:buClr>
                <a:schemeClr val="bg1"/>
              </a:buClr>
              <a:buNone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α) απόβλητων συσκευασιών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β) </a:t>
            </a:r>
            <a:r>
              <a:rPr lang="el-GR" dirty="0" err="1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βιοαπόβλητων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γ) έντυπου χαρτιού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l-GR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E55B1-FE12-4448-BAFD-97BC0472ED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12</a:t>
            </a:fld>
            <a:endParaRPr lang="el-G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013D2-EF52-4A24-AE61-14739145DB45}"/>
              </a:ext>
            </a:extLst>
          </p:cNvPr>
          <p:cNvGrpSpPr/>
          <p:nvPr/>
        </p:nvGrpSpPr>
        <p:grpSpPr>
          <a:xfrm>
            <a:off x="7411710" y="3153669"/>
            <a:ext cx="4108290" cy="2276497"/>
            <a:chOff x="935911" y="4621663"/>
            <a:chExt cx="3509089" cy="2006813"/>
          </a:xfrm>
        </p:grpSpPr>
        <p:pic>
          <p:nvPicPr>
            <p:cNvPr id="9" name="Picture 2" descr="120 Litre Wheelie Bin">
              <a:extLst>
                <a:ext uri="{FF2B5EF4-FFF2-40B4-BE49-F238E27FC236}">
                  <a16:creationId xmlns:a16="http://schemas.microsoft.com/office/drawing/2014/main" id="{163721A8-EBB5-49F0-AAC1-6A806344A6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93" t="17910" r="22784" b="49688"/>
            <a:stretch/>
          </p:blipFill>
          <p:spPr bwMode="auto">
            <a:xfrm>
              <a:off x="2216979" y="4621663"/>
              <a:ext cx="2228021" cy="1918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120 Litre Wheelie Bin">
              <a:extLst>
                <a:ext uri="{FF2B5EF4-FFF2-40B4-BE49-F238E27FC236}">
                  <a16:creationId xmlns:a16="http://schemas.microsoft.com/office/drawing/2014/main" id="{7A7E4B2C-1232-4166-A827-38B37D6F39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17" t="51115" r="41553" b="17146"/>
            <a:stretch/>
          </p:blipFill>
          <p:spPr bwMode="auto">
            <a:xfrm>
              <a:off x="935911" y="4702655"/>
              <a:ext cx="1197131" cy="1925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6" name="Picture 4" descr="Γώγος (λοιμωξιολόγος): Πότε δεν πρέπει να πηγαίνουν στο σχολείο τα παιδιά |  ΕΛΛΑΔΑ | iefimerida.gr">
            <a:extLst>
              <a:ext uri="{FF2B5EF4-FFF2-40B4-BE49-F238E27FC236}">
                <a16:creationId xmlns:a16="http://schemas.microsoft.com/office/drawing/2014/main" id="{53CDACC9-E874-402B-9019-540E627C8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790" y="2743778"/>
            <a:ext cx="5476672" cy="273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308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6D2195-4233-47EB-91BF-9616B479B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Χωριστή συλλογή επικινδύνων αποβλήτων παραγόμενα από νοικοκυριά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AAE70-3CFD-4AB7-B27D-709B903B79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13</a:t>
            </a:fld>
            <a:endParaRPr lang="el-GR"/>
          </a:p>
        </p:txBody>
      </p:sp>
      <p:sp>
        <p:nvSpPr>
          <p:cNvPr id="6" name="Ορθογώνιο 36">
            <a:extLst>
              <a:ext uri="{FF2B5EF4-FFF2-40B4-BE49-F238E27FC236}">
                <a16:creationId xmlns:a16="http://schemas.microsoft.com/office/drawing/2014/main" id="{E5D50073-5867-49BA-9D33-C0CBDF5CBB93}"/>
              </a:ext>
            </a:extLst>
          </p:cNvPr>
          <p:cNvSpPr/>
          <p:nvPr/>
        </p:nvSpPr>
        <p:spPr bwMode="auto">
          <a:xfrm>
            <a:off x="0" y="1817713"/>
            <a:ext cx="6646606" cy="5040287"/>
          </a:xfrm>
          <a:prstGeom prst="rect">
            <a:avLst/>
          </a:prstGeom>
          <a:solidFill>
            <a:srgbClr val="11985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bg1"/>
              </a:buClr>
            </a:pPr>
            <a:endParaRPr lang="el-GR" sz="16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B82615-EE37-441F-8824-96E902575C0D}"/>
              </a:ext>
            </a:extLst>
          </p:cNvPr>
          <p:cNvSpPr/>
          <p:nvPr/>
        </p:nvSpPr>
        <p:spPr>
          <a:xfrm>
            <a:off x="212268" y="2352697"/>
            <a:ext cx="6199491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l-GR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Έως τις </a:t>
            </a:r>
            <a:r>
              <a:rPr lang="el-GR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31.12.2023</a:t>
            </a:r>
            <a:r>
              <a:rPr lang="el-GR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 </a:t>
            </a:r>
            <a:r>
              <a:rPr lang="el-GR" sz="18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(ένα χρόνο νωρίτερα) </a:t>
            </a:r>
            <a:r>
              <a:rPr lang="el-GR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οι Δήμοι διασφαλίζουν ότι τα επικίνδυνα αποβλήτων των νοικοκυριών συλλέγονται χωριστά. Απόβλητα όπως:</a:t>
            </a:r>
          </a:p>
          <a:p>
            <a:pPr marL="457200" lvl="1" indent="-4572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Χρώματα </a:t>
            </a:r>
          </a:p>
          <a:p>
            <a:pPr marL="457200" lvl="1" indent="-4572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Βερνίκια</a:t>
            </a:r>
          </a:p>
          <a:p>
            <a:pPr marL="457200" lvl="1" indent="-4572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Διαλύτες</a:t>
            </a:r>
          </a:p>
          <a:p>
            <a:pPr marL="457200" lvl="1" indent="-4572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Προϊόντα καθαρισμού</a:t>
            </a:r>
          </a:p>
          <a:p>
            <a:pPr marL="457200" lvl="1" indent="-457200">
              <a:lnSpc>
                <a:spcPct val="90000"/>
              </a:lnSpc>
              <a:buFont typeface="+mj-lt"/>
              <a:buAutoNum type="arabicPeriod"/>
            </a:pPr>
            <a:endParaRPr lang="el-GR" sz="1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Century Gothic"/>
            </a:endParaRPr>
          </a:p>
          <a:p>
            <a:pPr lvl="1">
              <a:lnSpc>
                <a:spcPct val="90000"/>
              </a:lnSpc>
              <a:buClr>
                <a:schemeClr val="bg1"/>
              </a:buClr>
            </a:pPr>
            <a:r>
              <a:rPr lang="el-GR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Οι Δήμοι υποχρεούνται να οργανώνουν τη χωριστή</a:t>
            </a:r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 </a:t>
            </a:r>
            <a:r>
              <a:rPr lang="el-GR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συλλογή εντός των Πράσινων Σημείων και των Κινητών Πράσινων Σημείων</a:t>
            </a:r>
            <a:r>
              <a:rPr lang="en-US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 </a:t>
            </a:r>
            <a:r>
              <a:rPr lang="el-GR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ή σε άλλο κατάλληλο </a:t>
            </a:r>
            <a:r>
              <a:rPr lang="el-GR" sz="1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αδειοδοτημένο</a:t>
            </a:r>
            <a:r>
              <a:rPr lang="el-GR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 χώρο που υποδεικνύεται από τον οικείο Φορέας Διαχείρισης Στερεών Αποβλήτων (</a:t>
            </a:r>
            <a:r>
              <a:rPr lang="el-GR" sz="1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ΦοΔΣΑ</a:t>
            </a:r>
            <a:r>
              <a:rPr lang="el-GR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).</a:t>
            </a:r>
          </a:p>
        </p:txBody>
      </p:sp>
      <p:pic>
        <p:nvPicPr>
          <p:cNvPr id="2050" name="Picture 2" descr="Κλειδαράς Νέος Μαρμαράς, Σιθωνία,Χρώματα - Βερνίκια">
            <a:extLst>
              <a:ext uri="{FF2B5EF4-FFF2-40B4-BE49-F238E27FC236}">
                <a16:creationId xmlns:a16="http://schemas.microsoft.com/office/drawing/2014/main" id="{6A485AB1-42D9-48EC-88DC-4E92B3DDE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30" y="2352697"/>
            <a:ext cx="5099502" cy="178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nexpected New Uses for Laundry Room Items | Laundry hacks, Eco friendly  laundry, Bleach bottle">
            <a:extLst>
              <a:ext uri="{FF2B5EF4-FFF2-40B4-BE49-F238E27FC236}">
                <a16:creationId xmlns:a16="http://schemas.microsoft.com/office/drawing/2014/main" id="{69DBB0DD-1C14-4C7B-8F61-F570B4C6B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5" t="12374"/>
          <a:stretch/>
        </p:blipFill>
        <p:spPr bwMode="auto">
          <a:xfrm>
            <a:off x="8747004" y="4636662"/>
            <a:ext cx="1365953" cy="184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671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0DFA2C-6435-48BF-A375-D5713FA9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Υποχρέωση δημιουργίας χώρου συλλογής αποβλήτων </a:t>
            </a:r>
            <a:br>
              <a:rPr lang="el-GR" sz="2800" dirty="0"/>
            </a:br>
            <a:r>
              <a:rPr lang="el-GR" sz="2800" dirty="0"/>
              <a:t>σε νέα κτίρια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5B1FB-B582-47A4-8768-09397F8DEB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14</a:t>
            </a:fld>
            <a:endParaRPr lang="el-GR"/>
          </a:p>
        </p:txBody>
      </p:sp>
      <p:sp>
        <p:nvSpPr>
          <p:cNvPr id="10" name="Ορθογώνιο 36">
            <a:extLst>
              <a:ext uri="{FF2B5EF4-FFF2-40B4-BE49-F238E27FC236}">
                <a16:creationId xmlns:a16="http://schemas.microsoft.com/office/drawing/2014/main" id="{585DE37F-97BD-40B8-BC8D-2AC44CE5360C}"/>
              </a:ext>
            </a:extLst>
          </p:cNvPr>
          <p:cNvSpPr/>
          <p:nvPr/>
        </p:nvSpPr>
        <p:spPr bwMode="auto">
          <a:xfrm>
            <a:off x="0" y="1817713"/>
            <a:ext cx="6646606" cy="5040287"/>
          </a:xfrm>
          <a:prstGeom prst="rect">
            <a:avLst/>
          </a:prstGeom>
          <a:solidFill>
            <a:srgbClr val="11985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bg1"/>
              </a:buClr>
            </a:pPr>
            <a:endParaRPr lang="el-GR" sz="16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CDF1AC-9270-4F74-8EBA-8DFF2E032792}"/>
              </a:ext>
            </a:extLst>
          </p:cNvPr>
          <p:cNvSpPr/>
          <p:nvPr/>
        </p:nvSpPr>
        <p:spPr>
          <a:xfrm>
            <a:off x="266252" y="2228671"/>
            <a:ext cx="54229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Με την έναρξη ισχύος του νόμου, σε όλα τα </a:t>
            </a:r>
            <a:r>
              <a:rPr lang="el-GR" sz="1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νέα κτίρια 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θα πρέπει να εξασφαλίζεται </a:t>
            </a:r>
            <a:r>
              <a:rPr lang="el-GR" sz="1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κατάλληλος χώρος 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για τη συλλογή και αποθήκευση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τεσσάρων (4) ρευμάτων αποβλήτων</a:t>
            </a:r>
          </a:p>
          <a:p>
            <a:pPr lvl="0"/>
            <a:endParaRPr lang="el-GR" sz="18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lvl="0"/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Ο χώρος αυτός μπορεί να είναι:</a:t>
            </a: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Στα ισόγεια κτιρίων</a:t>
            </a: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Στα ευκόλως </a:t>
            </a:r>
            <a:r>
              <a:rPr lang="el-GR" sz="1800" dirty="0" err="1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προσβάσιμα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υπόγεια </a:t>
            </a: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Στις αυλές</a:t>
            </a: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Στις πιλοτές </a:t>
            </a:r>
            <a:r>
              <a:rPr lang="el-GR" sz="1800" dirty="0" err="1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κλπ</a:t>
            </a:r>
            <a:endParaRPr lang="el-GR" sz="18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l-GR" sz="18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lvl="0"/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Ώστε να:</a:t>
            </a: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Διευκολύνεται η χωριστή συλλογή </a:t>
            </a: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Διευκολύνεται η εφαρμογή του Π.Ο.Π.</a:t>
            </a:r>
          </a:p>
          <a:p>
            <a:pPr marL="285750" lvl="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Μειώνονται οι κάδοι στο δρόμο</a:t>
            </a:r>
          </a:p>
        </p:txBody>
      </p:sp>
      <p:pic>
        <p:nvPicPr>
          <p:cNvPr id="4100" name="Picture 4" descr="What garbage room? | CONCERT">
            <a:extLst>
              <a:ext uri="{FF2B5EF4-FFF2-40B4-BE49-F238E27FC236}">
                <a16:creationId xmlns:a16="http://schemas.microsoft.com/office/drawing/2014/main" id="{2F50C293-D492-4995-AD9D-D9A68C582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404" y="3192950"/>
            <a:ext cx="60960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986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6D2195-4233-47EB-91BF-9616B479B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Εκσυγχρονισμός λειτουργίας ΕΟΑΝ</a:t>
            </a:r>
            <a:endParaRPr lang="el-GR" sz="28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AAE70-3CFD-4AB7-B27D-709B903B79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15</a:t>
            </a:fld>
            <a:endParaRPr lang="el-GR"/>
          </a:p>
        </p:txBody>
      </p:sp>
      <p:sp>
        <p:nvSpPr>
          <p:cNvPr id="6" name="Ορθογώνιο 36">
            <a:extLst>
              <a:ext uri="{FF2B5EF4-FFF2-40B4-BE49-F238E27FC236}">
                <a16:creationId xmlns:a16="http://schemas.microsoft.com/office/drawing/2014/main" id="{E5D50073-5867-49BA-9D33-C0CBDF5CBB93}"/>
              </a:ext>
            </a:extLst>
          </p:cNvPr>
          <p:cNvSpPr/>
          <p:nvPr/>
        </p:nvSpPr>
        <p:spPr bwMode="auto">
          <a:xfrm>
            <a:off x="0" y="1817713"/>
            <a:ext cx="6646606" cy="5040287"/>
          </a:xfrm>
          <a:prstGeom prst="rect">
            <a:avLst/>
          </a:prstGeom>
          <a:solidFill>
            <a:srgbClr val="11985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bg1"/>
              </a:buClr>
            </a:pPr>
            <a:endParaRPr lang="el-GR" sz="16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B82615-EE37-441F-8824-96E902575C0D}"/>
              </a:ext>
            </a:extLst>
          </p:cNvPr>
          <p:cNvSpPr/>
          <p:nvPr/>
        </p:nvSpPr>
        <p:spPr>
          <a:xfrm>
            <a:off x="76412" y="2075698"/>
            <a:ext cx="63515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Ρυθμίζεται η οργάνωση και λειτουργία του ΕΟΑΝ, καθώς και των Συστημάτων ανακύκλωσης που υπάγονται σε αυτόν.</a:t>
            </a:r>
          </a:p>
          <a:p>
            <a:pPr lvl="1">
              <a:lnSpc>
                <a:spcPct val="90000"/>
              </a:lnSpc>
            </a:pPr>
            <a:endParaRPr lang="el-GR" sz="20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  <a:sym typeface="Century Gothic"/>
            </a:endParaRPr>
          </a:p>
          <a:p>
            <a:pPr lvl="1">
              <a:lnSpc>
                <a:spcPct val="90000"/>
              </a:lnSpc>
            </a:pPr>
            <a:endParaRPr lang="el-GR" sz="20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  <a:sym typeface="Century Gothic"/>
            </a:endParaRPr>
          </a:p>
          <a:p>
            <a:pPr marL="285750" lvl="1" indent="-28575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Καθιερώνονται συγκεκριμένες προδιαγραφές </a:t>
            </a: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για το περιεχόμενο των επιχειρησιακών σχεδίων που υποβάλλουν τα συστήματα στον ΕΟΑΝ.</a:t>
            </a:r>
          </a:p>
          <a:p>
            <a:pPr lvl="1">
              <a:lnSpc>
                <a:spcPct val="90000"/>
              </a:lnSpc>
              <a:buClr>
                <a:schemeClr val="bg1"/>
              </a:buClr>
            </a:pPr>
            <a:endParaRPr lang="el-GR" sz="20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  <a:sym typeface="Century Gothic"/>
            </a:endParaRPr>
          </a:p>
          <a:p>
            <a:pPr marL="285750" lvl="1" indent="-28575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Θεσπίζονται συγκεκριμένα χρονοδιαγράμματα </a:t>
            </a: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στην εξέταση και έγκριση των επιχειρησιακών σχεδίων που υποβάλλουν τα νέα και τα υφιστάμενα Συστήματα στον ΕΟΑΝ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  <a:sym typeface="Century Gothic"/>
            </a:endParaRPr>
          </a:p>
          <a:p>
            <a:pPr marL="285750" lvl="1" indent="-28575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  <a:sym typeface="Century Gothic"/>
            </a:endParaRPr>
          </a:p>
          <a:p>
            <a:pPr marL="285750" lvl="1" indent="-28575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Ενεργοποιούμε τα εργαλεία για την </a:t>
            </a: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ενίσχυση του ανθρωπίνου δυναμικού </a:t>
            </a: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του ΕΟΑΝ.</a:t>
            </a:r>
          </a:p>
        </p:txBody>
      </p:sp>
      <p:pic>
        <p:nvPicPr>
          <p:cNvPr id="7" name="Εικόνα 57">
            <a:extLst>
              <a:ext uri="{FF2B5EF4-FFF2-40B4-BE49-F238E27FC236}">
                <a16:creationId xmlns:a16="http://schemas.microsoft.com/office/drawing/2014/main" id="{4C3F7819-7B04-4DD2-BA90-AC1F01DD0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307" y="3062048"/>
            <a:ext cx="4706093" cy="180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31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6D2195-4233-47EB-91BF-9616B479B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Μετακύλιση</a:t>
            </a:r>
            <a:r>
              <a:rPr lang="el-GR" dirty="0"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προστίμων της ΕΕ</a:t>
            </a:r>
            <a:endParaRPr lang="el-GR" sz="28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AAE70-3CFD-4AB7-B27D-709B903B79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16</a:t>
            </a:fld>
            <a:endParaRPr lang="el-GR"/>
          </a:p>
        </p:txBody>
      </p:sp>
      <p:sp>
        <p:nvSpPr>
          <p:cNvPr id="6" name="Ορθογώνιο 36">
            <a:extLst>
              <a:ext uri="{FF2B5EF4-FFF2-40B4-BE49-F238E27FC236}">
                <a16:creationId xmlns:a16="http://schemas.microsoft.com/office/drawing/2014/main" id="{E5D50073-5867-49BA-9D33-C0CBDF5CBB93}"/>
              </a:ext>
            </a:extLst>
          </p:cNvPr>
          <p:cNvSpPr/>
          <p:nvPr/>
        </p:nvSpPr>
        <p:spPr bwMode="auto">
          <a:xfrm>
            <a:off x="0" y="1817713"/>
            <a:ext cx="6646606" cy="5040287"/>
          </a:xfrm>
          <a:prstGeom prst="rect">
            <a:avLst/>
          </a:prstGeom>
          <a:solidFill>
            <a:srgbClr val="11985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bg1"/>
              </a:buClr>
            </a:pPr>
            <a:endParaRPr lang="el-GR" sz="16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B82615-EE37-441F-8824-96E902575C0D}"/>
              </a:ext>
            </a:extLst>
          </p:cNvPr>
          <p:cNvSpPr/>
          <p:nvPr/>
        </p:nvSpPr>
        <p:spPr>
          <a:xfrm>
            <a:off x="141958" y="2365849"/>
            <a:ext cx="600441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Από την </a:t>
            </a: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1.7.2022</a:t>
            </a: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 οι ΟΤΑ και οι επιχειρήσεις που δεν συμμορφώνονται με τις Ευρωπαϊκές Οδηγίες για τα απόβλητα θα αναλαμβάνουν πλέον οι ίδιοι το κόστος των παραβάσεών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τους, είτε νέων είτε υφιστάμενων.</a:t>
            </a:r>
          </a:p>
          <a:p>
            <a:pPr lvl="1">
              <a:lnSpc>
                <a:spcPct val="90000"/>
              </a:lnSpc>
            </a:pPr>
            <a:endParaRPr lang="el-GR" sz="20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  <a:sym typeface="Century Gothic"/>
            </a:endParaRPr>
          </a:p>
          <a:p>
            <a:pPr lvl="1">
              <a:lnSpc>
                <a:spcPct val="90000"/>
              </a:lnSpc>
            </a:pP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Ξεκινάει η </a:t>
            </a:r>
            <a:r>
              <a:rPr lang="el-GR" sz="2000" dirty="0" err="1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μετακύληση</a:t>
            </a: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 των προστίμων της ΕΕ προς τη χώρα μας αναφορικά με:</a:t>
            </a:r>
          </a:p>
          <a:p>
            <a:pPr marL="342900" lvl="1" indent="-3429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Χώρους Ανεξέλεγκτης Διάθεσης Αποβλήτων (ΧΑΔΑ)</a:t>
            </a:r>
          </a:p>
          <a:p>
            <a:pPr marL="342900" lvl="1" indent="-3429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Ελλιπή διαχείριση λυμάτων </a:t>
            </a:r>
          </a:p>
          <a:p>
            <a:pPr marL="342900" lvl="1" indent="-3429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Ιστορικά αποθηκευμένων αποβλήτων κ.α. </a:t>
            </a:r>
          </a:p>
          <a:p>
            <a:pPr lvl="1">
              <a:lnSpc>
                <a:spcPct val="90000"/>
              </a:lnSpc>
            </a:pPr>
            <a:endParaRPr lang="el-GR" sz="20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  <a:sym typeface="Century Gothic"/>
            </a:endParaRPr>
          </a:p>
          <a:p>
            <a:pPr lvl="1">
              <a:lnSpc>
                <a:spcPct val="90000"/>
              </a:lnSpc>
            </a:pP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sym typeface="Century Gothic"/>
              </a:rPr>
              <a:t>Σταματούν να πληρώνουν οι πολλοί για τις παρανομίες των λίγων. </a:t>
            </a:r>
          </a:p>
        </p:txBody>
      </p:sp>
      <p:pic>
        <p:nvPicPr>
          <p:cNvPr id="1030" name="Picture 6" descr="Financial &amp; Criminal Penalties For Non Compliance | What Is HIPAA and How  Does it Apply to Me | Guides">
            <a:extLst>
              <a:ext uri="{FF2B5EF4-FFF2-40B4-BE49-F238E27FC236}">
                <a16:creationId xmlns:a16="http://schemas.microsoft.com/office/drawing/2014/main" id="{D10E7AB3-B950-4A98-B740-F37ABA3D3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334" y="2966720"/>
            <a:ext cx="5804989" cy="28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467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F56B0D9-8107-4B38-AD74-5248435C426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657651" y="6519328"/>
            <a:ext cx="671513" cy="301625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17</a:t>
            </a:fld>
            <a:endParaRPr lang="el-GR"/>
          </a:p>
        </p:txBody>
      </p:sp>
      <p:cxnSp>
        <p:nvCxnSpPr>
          <p:cNvPr id="79" name="Google Shape;621;p61">
            <a:extLst>
              <a:ext uri="{FF2B5EF4-FFF2-40B4-BE49-F238E27FC236}">
                <a16:creationId xmlns:a16="http://schemas.microsoft.com/office/drawing/2014/main" id="{8135C582-9218-446D-858E-7FBEAC5EC4F7}"/>
              </a:ext>
            </a:extLst>
          </p:cNvPr>
          <p:cNvCxnSpPr/>
          <p:nvPr/>
        </p:nvCxnSpPr>
        <p:spPr>
          <a:xfrm>
            <a:off x="2224290" y="554636"/>
            <a:ext cx="7200000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" name="Google Shape;622;p61">
            <a:extLst>
              <a:ext uri="{FF2B5EF4-FFF2-40B4-BE49-F238E27FC236}">
                <a16:creationId xmlns:a16="http://schemas.microsoft.com/office/drawing/2014/main" id="{08D940F2-9434-4155-B90A-26FF2367D3A0}"/>
              </a:ext>
            </a:extLst>
          </p:cNvPr>
          <p:cNvSpPr txBox="1"/>
          <p:nvPr/>
        </p:nvSpPr>
        <p:spPr>
          <a:xfrm>
            <a:off x="9541859" y="295684"/>
            <a:ext cx="1688671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u="none" strike="noStrike" cap="none" dirty="0">
                <a:solidFill>
                  <a:srgbClr val="11985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ΥΠΟΥΡΓΕΙΟ ΠΕΡΙΒΑΛΛΟΝΤΟΣ ΚΑΙ ΕΝΕΡΓΕΙΑΣ</a:t>
            </a:r>
            <a:endParaRPr dirty="0">
              <a:solidFill>
                <a:srgbClr val="11985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1" name="Google Shape;623;p61" descr="Image result for ÎµÎ»Î»Î·Î½Î¹ÎºÎ· Î´Î·Î¼Î¿ÎºÏÎ±ÏÎ¹Î± logo">
            <a:extLst>
              <a:ext uri="{FF2B5EF4-FFF2-40B4-BE49-F238E27FC236}">
                <a16:creationId xmlns:a16="http://schemas.microsoft.com/office/drawing/2014/main" id="{C1975402-EBD9-4EB4-95D7-ECD7DDE82D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5939" y="254447"/>
            <a:ext cx="639360" cy="59616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624;p61">
            <a:extLst>
              <a:ext uri="{FF2B5EF4-FFF2-40B4-BE49-F238E27FC236}">
                <a16:creationId xmlns:a16="http://schemas.microsoft.com/office/drawing/2014/main" id="{9C948C4F-AB80-4990-8EA7-0705F7E4CB92}"/>
              </a:ext>
            </a:extLst>
          </p:cNvPr>
          <p:cNvSpPr txBox="1"/>
          <p:nvPr/>
        </p:nvSpPr>
        <p:spPr>
          <a:xfrm>
            <a:off x="864824" y="369550"/>
            <a:ext cx="1688671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u="none" strike="noStrike" cap="none" dirty="0">
                <a:solidFill>
                  <a:srgbClr val="0D54A3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ΕΛΛΗΝΙΚΗ ΔΗΜΟΚΡΑΤΙΑ</a:t>
            </a:r>
            <a:endParaRPr dirty="0">
              <a:solidFill>
                <a:srgbClr val="0D54A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3" name="Google Shape;625;p61" descr="No photo description available.">
            <a:extLst>
              <a:ext uri="{FF2B5EF4-FFF2-40B4-BE49-F238E27FC236}">
                <a16:creationId xmlns:a16="http://schemas.microsoft.com/office/drawing/2014/main" id="{4E8CEC14-E954-4CDC-99DE-E224DB2CE2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176" y="232487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Τίτλος 1">
            <a:extLst>
              <a:ext uri="{FF2B5EF4-FFF2-40B4-BE49-F238E27FC236}">
                <a16:creationId xmlns:a16="http://schemas.microsoft.com/office/drawing/2014/main" id="{976DEC2A-8BB5-434C-8015-637C42C83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45892"/>
            <a:ext cx="10972800" cy="900000"/>
          </a:xfrm>
        </p:spPr>
        <p:txBody>
          <a:bodyPr/>
          <a:lstStyle/>
          <a:p>
            <a:r>
              <a:rPr lang="el-GR" sz="2800" dirty="0"/>
              <a:t>Επιπλέον μέτρα</a:t>
            </a:r>
          </a:p>
        </p:txBody>
      </p:sp>
      <p:grpSp>
        <p:nvGrpSpPr>
          <p:cNvPr id="68" name="Group 88">
            <a:extLst>
              <a:ext uri="{FF2B5EF4-FFF2-40B4-BE49-F238E27FC236}">
                <a16:creationId xmlns:a16="http://schemas.microsoft.com/office/drawing/2014/main" id="{B06F8291-63D5-44D6-A97D-1FF8DC8CED95}"/>
              </a:ext>
            </a:extLst>
          </p:cNvPr>
          <p:cNvGrpSpPr/>
          <p:nvPr/>
        </p:nvGrpSpPr>
        <p:grpSpPr>
          <a:xfrm>
            <a:off x="-2248" y="5394960"/>
            <a:ext cx="4681674" cy="1491774"/>
            <a:chOff x="6150751" y="1755142"/>
            <a:chExt cx="4681674" cy="1491774"/>
          </a:xfrm>
        </p:grpSpPr>
        <p:grpSp>
          <p:nvGrpSpPr>
            <p:cNvPr id="71" name="Group 63">
              <a:extLst>
                <a:ext uri="{FF2B5EF4-FFF2-40B4-BE49-F238E27FC236}">
                  <a16:creationId xmlns:a16="http://schemas.microsoft.com/office/drawing/2014/main" id="{572E84B0-1115-4724-BF6E-E9E3E989853A}"/>
                </a:ext>
              </a:extLst>
            </p:cNvPr>
            <p:cNvGrpSpPr/>
            <p:nvPr/>
          </p:nvGrpSpPr>
          <p:grpSpPr>
            <a:xfrm>
              <a:off x="6152999" y="1755142"/>
              <a:ext cx="4679426" cy="1491774"/>
              <a:chOff x="6152999" y="1755142"/>
              <a:chExt cx="4679426" cy="1491774"/>
            </a:xfrm>
          </p:grpSpPr>
          <p:sp>
            <p:nvSpPr>
              <p:cNvPr id="73" name="Ορθογώνιο 36">
                <a:extLst>
                  <a:ext uri="{FF2B5EF4-FFF2-40B4-BE49-F238E27FC236}">
                    <a16:creationId xmlns:a16="http://schemas.microsoft.com/office/drawing/2014/main" id="{CD5CDCE2-F292-4BC4-9C95-7433E943B226}"/>
                  </a:ext>
                </a:extLst>
              </p:cNvPr>
              <p:cNvSpPr/>
              <p:nvPr/>
            </p:nvSpPr>
            <p:spPr bwMode="auto">
              <a:xfrm>
                <a:off x="6152999" y="1784265"/>
                <a:ext cx="4672584" cy="1462651"/>
              </a:xfrm>
              <a:prstGeom prst="rect">
                <a:avLst/>
              </a:prstGeom>
              <a:solidFill>
                <a:srgbClr val="11985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1800" b="0" i="0" u="none" strike="noStrike" cap="none" normalizeH="0" baseline="0" dirty="0">
                  <a:ln>
                    <a:noFill/>
                  </a:ln>
                  <a:solidFill>
                    <a:srgbClr val="0D54A3"/>
                  </a:solidFill>
                  <a:effectLst/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Isosceles Triangle 44">
                <a:extLst>
                  <a:ext uri="{FF2B5EF4-FFF2-40B4-BE49-F238E27FC236}">
                    <a16:creationId xmlns:a16="http://schemas.microsoft.com/office/drawing/2014/main" id="{CDA3BB6E-3BA6-49C4-9533-CC60FFDE97F4}"/>
                  </a:ext>
                </a:extLst>
              </p:cNvPr>
              <p:cNvSpPr/>
              <p:nvPr/>
            </p:nvSpPr>
            <p:spPr bwMode="auto">
              <a:xfrm rot="16200000">
                <a:off x="9835242" y="2220609"/>
                <a:ext cx="1462650" cy="531716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2" name="Rectangle 50">
              <a:extLst>
                <a:ext uri="{FF2B5EF4-FFF2-40B4-BE49-F238E27FC236}">
                  <a16:creationId xmlns:a16="http://schemas.microsoft.com/office/drawing/2014/main" id="{A52AA34A-DD34-46C5-AF58-3AB39FBC61DD}"/>
                </a:ext>
              </a:extLst>
            </p:cNvPr>
            <p:cNvSpPr/>
            <p:nvPr/>
          </p:nvSpPr>
          <p:spPr>
            <a:xfrm>
              <a:off x="6150751" y="1824748"/>
              <a:ext cx="41569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Προωθείται η επιλεκτική κατεδάφιση</a:t>
              </a:r>
              <a:r>
                <a:rPr lang="x-none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 </a:t>
              </a:r>
              <a:r>
                <a:rPr lang="el-G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για την απομάκρυνση των επικίνδυνων ουσιών και την ανακύκλωση υψηλής ποιότητας </a:t>
              </a:r>
              <a:endPara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F2A9B00-A3E3-4D8E-AA29-8A67B52CC314}"/>
              </a:ext>
            </a:extLst>
          </p:cNvPr>
          <p:cNvGrpSpPr/>
          <p:nvPr/>
        </p:nvGrpSpPr>
        <p:grpSpPr>
          <a:xfrm>
            <a:off x="6301214" y="1956816"/>
            <a:ext cx="5333784" cy="1462690"/>
            <a:chOff x="-2247" y="3597592"/>
            <a:chExt cx="5333784" cy="1462690"/>
          </a:xfrm>
        </p:grpSpPr>
        <p:grpSp>
          <p:nvGrpSpPr>
            <p:cNvPr id="88" name="Group 88">
              <a:extLst>
                <a:ext uri="{FF2B5EF4-FFF2-40B4-BE49-F238E27FC236}">
                  <a16:creationId xmlns:a16="http://schemas.microsoft.com/office/drawing/2014/main" id="{7E34221B-A802-4ABF-8DD2-FAE13234E4CC}"/>
                </a:ext>
              </a:extLst>
            </p:cNvPr>
            <p:cNvGrpSpPr/>
            <p:nvPr/>
          </p:nvGrpSpPr>
          <p:grpSpPr>
            <a:xfrm>
              <a:off x="-2247" y="3597592"/>
              <a:ext cx="4674831" cy="1462690"/>
              <a:chOff x="6150752" y="1784226"/>
              <a:chExt cx="4674831" cy="1462690"/>
            </a:xfrm>
          </p:grpSpPr>
          <p:grpSp>
            <p:nvGrpSpPr>
              <p:cNvPr id="104" name="Group 63">
                <a:extLst>
                  <a:ext uri="{FF2B5EF4-FFF2-40B4-BE49-F238E27FC236}">
                    <a16:creationId xmlns:a16="http://schemas.microsoft.com/office/drawing/2014/main" id="{50D9990D-7189-46B6-AAB0-1D0FE995EE78}"/>
                  </a:ext>
                </a:extLst>
              </p:cNvPr>
              <p:cNvGrpSpPr/>
              <p:nvPr/>
            </p:nvGrpSpPr>
            <p:grpSpPr>
              <a:xfrm>
                <a:off x="6152999" y="1784226"/>
                <a:ext cx="4672584" cy="1462690"/>
                <a:chOff x="6152999" y="1784226"/>
                <a:chExt cx="4672584" cy="1462690"/>
              </a:xfrm>
            </p:grpSpPr>
            <p:sp>
              <p:nvSpPr>
                <p:cNvPr id="106" name="Ορθογώνιο 36">
                  <a:extLst>
                    <a:ext uri="{FF2B5EF4-FFF2-40B4-BE49-F238E27FC236}">
                      <a16:creationId xmlns:a16="http://schemas.microsoft.com/office/drawing/2014/main" id="{CF81322A-8E0F-416E-B192-B3F8631357DA}"/>
                    </a:ext>
                  </a:extLst>
                </p:cNvPr>
                <p:cNvSpPr/>
                <p:nvPr/>
              </p:nvSpPr>
              <p:spPr bwMode="auto">
                <a:xfrm>
                  <a:off x="6152999" y="1784265"/>
                  <a:ext cx="4672584" cy="1462651"/>
                </a:xfrm>
                <a:prstGeom prst="rect">
                  <a:avLst/>
                </a:prstGeom>
                <a:solidFill>
                  <a:srgbClr val="11985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l-GR" sz="1800" b="0" i="0" u="none" strike="noStrike" cap="none" normalizeH="0" baseline="0" dirty="0">
                    <a:ln>
                      <a:noFill/>
                    </a:ln>
                    <a:solidFill>
                      <a:srgbClr val="0D54A3"/>
                    </a:solidFill>
                    <a:effectLst/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7" name="Isosceles Triangle 44">
                  <a:extLst>
                    <a:ext uri="{FF2B5EF4-FFF2-40B4-BE49-F238E27FC236}">
                      <a16:creationId xmlns:a16="http://schemas.microsoft.com/office/drawing/2014/main" id="{0873B952-9242-4848-B45E-5238B0F859E7}"/>
                    </a:ext>
                  </a:extLst>
                </p:cNvPr>
                <p:cNvSpPr/>
                <p:nvPr/>
              </p:nvSpPr>
              <p:spPr bwMode="auto">
                <a:xfrm rot="16200000">
                  <a:off x="9828400" y="2249693"/>
                  <a:ext cx="1462650" cy="531716"/>
                </a:xfrm>
                <a:prstGeom prst="triangl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5" name="Rectangle 50">
                <a:extLst>
                  <a:ext uri="{FF2B5EF4-FFF2-40B4-BE49-F238E27FC236}">
                    <a16:creationId xmlns:a16="http://schemas.microsoft.com/office/drawing/2014/main" id="{E263643B-E9B5-4EBF-857A-6FD4D2349526}"/>
                  </a:ext>
                </a:extLst>
              </p:cNvPr>
              <p:cNvSpPr/>
              <p:nvPr/>
            </p:nvSpPr>
            <p:spPr>
              <a:xfrm>
                <a:off x="6150752" y="1884648"/>
                <a:ext cx="4085976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Έως</a:t>
                </a:r>
                <a:r>
                  <a:rPr lang="en-US" sz="20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</a:t>
                </a:r>
                <a:r>
                  <a:rPr lang="el-GR" sz="20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την</a:t>
                </a:r>
                <a:r>
                  <a:rPr lang="en-US" sz="20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31.12.2030</a:t>
                </a:r>
                <a:r>
                  <a:rPr lang="el-GR" sz="20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το 30% των</a:t>
                </a:r>
                <a:r>
                  <a:rPr lang="en-US" sz="20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</a:t>
                </a:r>
                <a:r>
                  <a:rPr lang="el-GR" sz="20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ποτών</a:t>
                </a:r>
                <a:r>
                  <a:rPr lang="en-US" sz="20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</a:t>
                </a:r>
                <a:r>
                  <a:rPr lang="el-GR" sz="20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που</a:t>
                </a:r>
                <a:r>
                  <a:rPr lang="en-US" sz="20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</a:t>
                </a:r>
                <a:r>
                  <a:rPr lang="el-GR" sz="20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δ</a:t>
                </a:r>
                <a:r>
                  <a:rPr lang="en-US" sz="20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ια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τίθεντ</a:t>
                </a:r>
                <a:r>
                  <a:rPr lang="en-US" sz="20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αι στην αγορά </a:t>
                </a:r>
                <a:r>
                  <a:rPr lang="el-GR" sz="20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θα προέρχεται από συσκευασίες που θα έχουν επαναχρησιμοποιηθεί</a:t>
                </a:r>
                <a:endPara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08" name="Picture 4" descr="Bottle plastic recycle symbol Royalty Free Vector Image">
              <a:extLst>
                <a:ext uri="{FF2B5EF4-FFF2-40B4-BE49-F238E27FC236}">
                  <a16:creationId xmlns:a16="http://schemas.microsoft.com/office/drawing/2014/main" id="{44A36138-D0A6-4895-8CF6-6913A2FEA2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23" r="24719" b="7714"/>
            <a:stretch/>
          </p:blipFill>
          <p:spPr bwMode="auto">
            <a:xfrm rot="1313870">
              <a:off x="4954092" y="3730890"/>
              <a:ext cx="377445" cy="989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1" name="Picture 2" descr="Related image">
            <a:extLst>
              <a:ext uri="{FF2B5EF4-FFF2-40B4-BE49-F238E27FC236}">
                <a16:creationId xmlns:a16="http://schemas.microsoft.com/office/drawing/2014/main" id="{B993B12D-BC5A-4DB9-8F82-D4A036472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55" y="5749449"/>
            <a:ext cx="1300918" cy="76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7D3EDD6-4A2C-4667-B272-17AF50AF438F}"/>
              </a:ext>
            </a:extLst>
          </p:cNvPr>
          <p:cNvGrpSpPr/>
          <p:nvPr/>
        </p:nvGrpSpPr>
        <p:grpSpPr>
          <a:xfrm>
            <a:off x="0" y="1956816"/>
            <a:ext cx="5730372" cy="1462651"/>
            <a:chOff x="0" y="1794624"/>
            <a:chExt cx="5730372" cy="1462651"/>
          </a:xfrm>
        </p:grpSpPr>
        <p:grpSp>
          <p:nvGrpSpPr>
            <p:cNvPr id="70" name="Group 88">
              <a:extLst>
                <a:ext uri="{FF2B5EF4-FFF2-40B4-BE49-F238E27FC236}">
                  <a16:creationId xmlns:a16="http://schemas.microsoft.com/office/drawing/2014/main" id="{A3B17A4D-C5E6-43AB-B574-95D9C88636A1}"/>
                </a:ext>
              </a:extLst>
            </p:cNvPr>
            <p:cNvGrpSpPr/>
            <p:nvPr/>
          </p:nvGrpSpPr>
          <p:grpSpPr>
            <a:xfrm>
              <a:off x="0" y="1794624"/>
              <a:ext cx="4673708" cy="1462651"/>
              <a:chOff x="6152999" y="1784265"/>
              <a:chExt cx="4673708" cy="1462651"/>
            </a:xfrm>
          </p:grpSpPr>
          <p:grpSp>
            <p:nvGrpSpPr>
              <p:cNvPr id="75" name="Group 63">
                <a:extLst>
                  <a:ext uri="{FF2B5EF4-FFF2-40B4-BE49-F238E27FC236}">
                    <a16:creationId xmlns:a16="http://schemas.microsoft.com/office/drawing/2014/main" id="{8DB85988-F8AF-4E7C-8D79-8EEB43E7BBC8}"/>
                  </a:ext>
                </a:extLst>
              </p:cNvPr>
              <p:cNvGrpSpPr/>
              <p:nvPr/>
            </p:nvGrpSpPr>
            <p:grpSpPr>
              <a:xfrm>
                <a:off x="6152999" y="1784265"/>
                <a:ext cx="4673708" cy="1462651"/>
                <a:chOff x="6152999" y="1784265"/>
                <a:chExt cx="4673708" cy="1462651"/>
              </a:xfrm>
            </p:grpSpPr>
            <p:sp>
              <p:nvSpPr>
                <p:cNvPr id="85" name="Ορθογώνιο 36">
                  <a:extLst>
                    <a:ext uri="{FF2B5EF4-FFF2-40B4-BE49-F238E27FC236}">
                      <a16:creationId xmlns:a16="http://schemas.microsoft.com/office/drawing/2014/main" id="{196EC26C-37C2-48E6-96BC-E1179D44CD69}"/>
                    </a:ext>
                  </a:extLst>
                </p:cNvPr>
                <p:cNvSpPr/>
                <p:nvPr/>
              </p:nvSpPr>
              <p:spPr bwMode="auto">
                <a:xfrm>
                  <a:off x="6152999" y="1784265"/>
                  <a:ext cx="4672584" cy="1462651"/>
                </a:xfrm>
                <a:prstGeom prst="rect">
                  <a:avLst/>
                </a:prstGeom>
                <a:solidFill>
                  <a:srgbClr val="11985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l-GR" sz="1800" b="0" i="0" u="none" strike="noStrike" cap="none" normalizeH="0" baseline="0" dirty="0">
                    <a:ln>
                      <a:noFill/>
                    </a:ln>
                    <a:solidFill>
                      <a:srgbClr val="0D54A3"/>
                    </a:solidFill>
                    <a:effectLst/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" name="Isosceles Triangle 44">
                  <a:extLst>
                    <a:ext uri="{FF2B5EF4-FFF2-40B4-BE49-F238E27FC236}">
                      <a16:creationId xmlns:a16="http://schemas.microsoft.com/office/drawing/2014/main" id="{2DB5CD22-A0B7-4843-8589-B8A1C6727D09}"/>
                    </a:ext>
                  </a:extLst>
                </p:cNvPr>
                <p:cNvSpPr/>
                <p:nvPr/>
              </p:nvSpPr>
              <p:spPr bwMode="auto">
                <a:xfrm rot="16200000">
                  <a:off x="9829524" y="2249732"/>
                  <a:ext cx="1462650" cy="531716"/>
                </a:xfrm>
                <a:prstGeom prst="triangl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84" name="Rectangle 50">
                <a:extLst>
                  <a:ext uri="{FF2B5EF4-FFF2-40B4-BE49-F238E27FC236}">
                    <a16:creationId xmlns:a16="http://schemas.microsoft.com/office/drawing/2014/main" id="{45EBB5CE-3789-43D7-AFC0-F2F9AA4CF289}"/>
                  </a:ext>
                </a:extLst>
              </p:cNvPr>
              <p:cNvSpPr/>
              <p:nvPr/>
            </p:nvSpPr>
            <p:spPr>
              <a:xfrm>
                <a:off x="6162884" y="1882879"/>
                <a:ext cx="3954704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0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Τα μεγάλα ξενοδοχεία διασφαλίζουν τη χωριστή συλλογή πλαστικών συσκευασιών σε κάθε δωμάτιο</a:t>
                </a:r>
              </a:p>
            </p:txBody>
          </p:sp>
        </p:grpSp>
        <p:pic>
          <p:nvPicPr>
            <p:cNvPr id="2054" name="Picture 6" descr="Hotel &amp; Resort Room Recycling Bins | T2 Site Amenities">
              <a:extLst>
                <a:ext uri="{FF2B5EF4-FFF2-40B4-BE49-F238E27FC236}">
                  <a16:creationId xmlns:a16="http://schemas.microsoft.com/office/drawing/2014/main" id="{865956E2-6F79-45D8-A07B-96AC708BE7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8" t="9928" r="8768" b="4545"/>
            <a:stretch/>
          </p:blipFill>
          <p:spPr bwMode="auto">
            <a:xfrm>
              <a:off x="4682469" y="2020553"/>
              <a:ext cx="1047903" cy="1058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8" name="Ομάδα 123">
            <a:extLst>
              <a:ext uri="{FF2B5EF4-FFF2-40B4-BE49-F238E27FC236}">
                <a16:creationId xmlns:a16="http://schemas.microsoft.com/office/drawing/2014/main" id="{738B612F-E686-4239-A1B9-8F3673608E17}"/>
              </a:ext>
            </a:extLst>
          </p:cNvPr>
          <p:cNvGrpSpPr/>
          <p:nvPr/>
        </p:nvGrpSpPr>
        <p:grpSpPr>
          <a:xfrm>
            <a:off x="6285749" y="3712464"/>
            <a:ext cx="5517927" cy="1469770"/>
            <a:chOff x="1941" y="5384255"/>
            <a:chExt cx="5485707" cy="1469770"/>
          </a:xfrm>
        </p:grpSpPr>
        <p:grpSp>
          <p:nvGrpSpPr>
            <p:cNvPr id="149" name="Ομάδα 124">
              <a:extLst>
                <a:ext uri="{FF2B5EF4-FFF2-40B4-BE49-F238E27FC236}">
                  <a16:creationId xmlns:a16="http://schemas.microsoft.com/office/drawing/2014/main" id="{A32A4B35-9CAF-4BAB-9B93-0EC02AC5D80A}"/>
                </a:ext>
              </a:extLst>
            </p:cNvPr>
            <p:cNvGrpSpPr/>
            <p:nvPr/>
          </p:nvGrpSpPr>
          <p:grpSpPr>
            <a:xfrm>
              <a:off x="1941" y="5384255"/>
              <a:ext cx="4673772" cy="1469770"/>
              <a:chOff x="0" y="1959230"/>
              <a:chExt cx="4673772" cy="1469770"/>
            </a:xfrm>
          </p:grpSpPr>
          <p:grpSp>
            <p:nvGrpSpPr>
              <p:cNvPr id="151" name="Group 76">
                <a:extLst>
                  <a:ext uri="{FF2B5EF4-FFF2-40B4-BE49-F238E27FC236}">
                    <a16:creationId xmlns:a16="http://schemas.microsoft.com/office/drawing/2014/main" id="{43E26F26-A4E2-4078-B54D-883986852642}"/>
                  </a:ext>
                </a:extLst>
              </p:cNvPr>
              <p:cNvGrpSpPr/>
              <p:nvPr/>
            </p:nvGrpSpPr>
            <p:grpSpPr>
              <a:xfrm>
                <a:off x="0" y="1959230"/>
                <a:ext cx="4673772" cy="1469770"/>
                <a:chOff x="-8087" y="1762859"/>
                <a:chExt cx="4325427" cy="1469770"/>
              </a:xfrm>
            </p:grpSpPr>
            <p:sp>
              <p:nvSpPr>
                <p:cNvPr id="153" name="Ορθογώνιο 36">
                  <a:extLst>
                    <a:ext uri="{FF2B5EF4-FFF2-40B4-BE49-F238E27FC236}">
                      <a16:creationId xmlns:a16="http://schemas.microsoft.com/office/drawing/2014/main" id="{D6635D23-80DA-497C-9B71-F7A0973A0466}"/>
                    </a:ext>
                  </a:extLst>
                </p:cNvPr>
                <p:cNvSpPr/>
                <p:nvPr/>
              </p:nvSpPr>
              <p:spPr bwMode="auto">
                <a:xfrm>
                  <a:off x="-8087" y="1769978"/>
                  <a:ext cx="4325427" cy="1462651"/>
                </a:xfrm>
                <a:prstGeom prst="rect">
                  <a:avLst/>
                </a:prstGeom>
                <a:solidFill>
                  <a:srgbClr val="11985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l-GR" sz="1800" b="0" i="0" u="none" strike="noStrike" cap="none" normalizeH="0" baseline="0" dirty="0">
                    <a:ln>
                      <a:noFill/>
                    </a:ln>
                    <a:solidFill>
                      <a:srgbClr val="0D54A3"/>
                    </a:solidFill>
                    <a:effectLst/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4" name="Isosceles Triangle 78">
                  <a:extLst>
                    <a:ext uri="{FF2B5EF4-FFF2-40B4-BE49-F238E27FC236}">
                      <a16:creationId xmlns:a16="http://schemas.microsoft.com/office/drawing/2014/main" id="{3D90A701-7240-457A-AB82-80A72B64FDBE}"/>
                    </a:ext>
                  </a:extLst>
                </p:cNvPr>
                <p:cNvSpPr/>
                <p:nvPr/>
              </p:nvSpPr>
              <p:spPr bwMode="auto">
                <a:xfrm rot="16200000">
                  <a:off x="3320157" y="2228326"/>
                  <a:ext cx="1462650" cy="531716"/>
                </a:xfrm>
                <a:prstGeom prst="triangl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52" name="Rectangle 27">
                <a:extLst>
                  <a:ext uri="{FF2B5EF4-FFF2-40B4-BE49-F238E27FC236}">
                    <a16:creationId xmlns:a16="http://schemas.microsoft.com/office/drawing/2014/main" id="{2E8DBA95-BD43-4719-BDFE-BDEB6FA5ED4A}"/>
                  </a:ext>
                </a:extLst>
              </p:cNvPr>
              <p:cNvSpPr/>
              <p:nvPr/>
            </p:nvSpPr>
            <p:spPr>
              <a:xfrm>
                <a:off x="101961" y="2117454"/>
                <a:ext cx="408310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1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  <a:sym typeface="Century Gothic"/>
                  </a:rPr>
                  <a:t>Αναβάθμιση των Κέντρων Διαλογής Ανακυκλώσιμων Υλικών (ΚΔΑΥ) και παραγωγή εναλλακτικών καυσίμων από τα υπολείμματα</a:t>
                </a:r>
                <a:r>
                  <a:rPr lang="en-US" sz="20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  <a:sym typeface="Century Gothic"/>
                  </a:rPr>
                  <a:t> </a:t>
                </a:r>
                <a:r>
                  <a:rPr lang="el-GR" sz="20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  <a:sym typeface="Century Gothic"/>
                  </a:rPr>
                  <a:t>τους</a:t>
                </a:r>
              </a:p>
            </p:txBody>
          </p:sp>
        </p:grpSp>
        <p:pic>
          <p:nvPicPr>
            <p:cNvPr id="150" name="Picture 36" descr="Recycling Plant Icon Image Vector Illustration Design Royalty Free ...">
              <a:extLst>
                <a:ext uri="{FF2B5EF4-FFF2-40B4-BE49-F238E27FC236}">
                  <a16:creationId xmlns:a16="http://schemas.microsoft.com/office/drawing/2014/main" id="{519A9580-4023-4F8A-9A3B-240FF99A96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4" t="10280" r="10416" b="11221"/>
            <a:stretch/>
          </p:blipFill>
          <p:spPr bwMode="auto">
            <a:xfrm>
              <a:off x="4710153" y="5695019"/>
              <a:ext cx="777495" cy="775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B06DEDE-DAE6-4A8F-8A29-59140FB4319E}"/>
              </a:ext>
            </a:extLst>
          </p:cNvPr>
          <p:cNvGrpSpPr/>
          <p:nvPr/>
        </p:nvGrpSpPr>
        <p:grpSpPr>
          <a:xfrm>
            <a:off x="6301214" y="5394960"/>
            <a:ext cx="5627728" cy="1469770"/>
            <a:chOff x="7365" y="3748147"/>
            <a:chExt cx="5627728" cy="1469770"/>
          </a:xfrm>
        </p:grpSpPr>
        <p:grpSp>
          <p:nvGrpSpPr>
            <p:cNvPr id="156" name="Group 2">
              <a:extLst>
                <a:ext uri="{FF2B5EF4-FFF2-40B4-BE49-F238E27FC236}">
                  <a16:creationId xmlns:a16="http://schemas.microsoft.com/office/drawing/2014/main" id="{E41692FC-6D66-4FD3-8CF1-52D7BAA3F1B1}"/>
                </a:ext>
              </a:extLst>
            </p:cNvPr>
            <p:cNvGrpSpPr/>
            <p:nvPr/>
          </p:nvGrpSpPr>
          <p:grpSpPr>
            <a:xfrm>
              <a:off x="7365" y="3748147"/>
              <a:ext cx="4673772" cy="1469770"/>
              <a:chOff x="6227064" y="3602736"/>
              <a:chExt cx="4673772" cy="1469770"/>
            </a:xfrm>
          </p:grpSpPr>
          <p:grpSp>
            <p:nvGrpSpPr>
              <p:cNvPr id="158" name="Group 76">
                <a:extLst>
                  <a:ext uri="{FF2B5EF4-FFF2-40B4-BE49-F238E27FC236}">
                    <a16:creationId xmlns:a16="http://schemas.microsoft.com/office/drawing/2014/main" id="{BA821922-AAAE-4DED-850D-F98A7BF7D359}"/>
                  </a:ext>
                </a:extLst>
              </p:cNvPr>
              <p:cNvGrpSpPr/>
              <p:nvPr/>
            </p:nvGrpSpPr>
            <p:grpSpPr>
              <a:xfrm>
                <a:off x="6227064" y="3602736"/>
                <a:ext cx="4673772" cy="1469770"/>
                <a:chOff x="-8087" y="1762859"/>
                <a:chExt cx="4325427" cy="1469770"/>
              </a:xfrm>
            </p:grpSpPr>
            <p:sp>
              <p:nvSpPr>
                <p:cNvPr id="160" name="Ορθογώνιο 36">
                  <a:extLst>
                    <a:ext uri="{FF2B5EF4-FFF2-40B4-BE49-F238E27FC236}">
                      <a16:creationId xmlns:a16="http://schemas.microsoft.com/office/drawing/2014/main" id="{53680C1B-B5C5-41E4-A819-263C40BCFC84}"/>
                    </a:ext>
                  </a:extLst>
                </p:cNvPr>
                <p:cNvSpPr/>
                <p:nvPr/>
              </p:nvSpPr>
              <p:spPr bwMode="auto">
                <a:xfrm>
                  <a:off x="-8087" y="1769978"/>
                  <a:ext cx="4325427" cy="1462651"/>
                </a:xfrm>
                <a:prstGeom prst="rect">
                  <a:avLst/>
                </a:prstGeom>
                <a:solidFill>
                  <a:srgbClr val="11985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l-GR" sz="1800" b="0" i="0" u="none" strike="noStrike" cap="none" normalizeH="0" baseline="0" dirty="0">
                    <a:ln>
                      <a:noFill/>
                    </a:ln>
                    <a:solidFill>
                      <a:srgbClr val="0D54A3"/>
                    </a:solidFill>
                    <a:effectLst/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1" name="Isosceles Triangle 78">
                  <a:extLst>
                    <a:ext uri="{FF2B5EF4-FFF2-40B4-BE49-F238E27FC236}">
                      <a16:creationId xmlns:a16="http://schemas.microsoft.com/office/drawing/2014/main" id="{8E3DB1D1-15AA-4E94-8D47-E8693AB10DE4}"/>
                    </a:ext>
                  </a:extLst>
                </p:cNvPr>
                <p:cNvSpPr/>
                <p:nvPr/>
              </p:nvSpPr>
              <p:spPr bwMode="auto">
                <a:xfrm rot="16200000">
                  <a:off x="3320157" y="2228326"/>
                  <a:ext cx="1462650" cy="531716"/>
                </a:xfrm>
                <a:prstGeom prst="triangl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59" name="Rectangle 27">
                <a:extLst>
                  <a:ext uri="{FF2B5EF4-FFF2-40B4-BE49-F238E27FC236}">
                    <a16:creationId xmlns:a16="http://schemas.microsoft.com/office/drawing/2014/main" id="{D29ECEDB-3090-4797-A511-E4FA0563A886}"/>
                  </a:ext>
                </a:extLst>
              </p:cNvPr>
              <p:cNvSpPr/>
              <p:nvPr/>
            </p:nvSpPr>
            <p:spPr>
              <a:xfrm>
                <a:off x="6338712" y="3879515"/>
                <a:ext cx="430607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l-GR" sz="20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Το ΥΠΕΝ αναλαμβάνει  την αρμοδιότητα υλοποίησης των μονάδων ενεργειακής αξιοποίησης </a:t>
                </a:r>
                <a:endParaRPr lang="el-G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  <a:sym typeface="Century Gothic"/>
                </a:endParaRPr>
              </a:p>
            </p:txBody>
          </p:sp>
        </p:grpSp>
        <p:pic>
          <p:nvPicPr>
            <p:cNvPr id="157" name="Picture 6" descr="Green Factory Symbol Icon Vector Illustration Graphic Design ...">
              <a:extLst>
                <a:ext uri="{FF2B5EF4-FFF2-40B4-BE49-F238E27FC236}">
                  <a16:creationId xmlns:a16="http://schemas.microsoft.com/office/drawing/2014/main" id="{98FE36F4-812B-4D35-AE03-F15C609830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57" t="16970" r="11859" b="16848"/>
            <a:stretch/>
          </p:blipFill>
          <p:spPr bwMode="auto">
            <a:xfrm>
              <a:off x="4577366" y="3980641"/>
              <a:ext cx="1057727" cy="909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2" name="Ομάδα 4">
            <a:extLst>
              <a:ext uri="{FF2B5EF4-FFF2-40B4-BE49-F238E27FC236}">
                <a16:creationId xmlns:a16="http://schemas.microsoft.com/office/drawing/2014/main" id="{D60637D2-2FF4-42AC-A42D-EE013D6F5225}"/>
              </a:ext>
            </a:extLst>
          </p:cNvPr>
          <p:cNvGrpSpPr/>
          <p:nvPr/>
        </p:nvGrpSpPr>
        <p:grpSpPr>
          <a:xfrm>
            <a:off x="-2248" y="3719583"/>
            <a:ext cx="5614111" cy="1469770"/>
            <a:chOff x="6227307" y="1800000"/>
            <a:chExt cx="5614111" cy="1469770"/>
          </a:xfrm>
        </p:grpSpPr>
        <p:grpSp>
          <p:nvGrpSpPr>
            <p:cNvPr id="163" name="Group 87">
              <a:extLst>
                <a:ext uri="{FF2B5EF4-FFF2-40B4-BE49-F238E27FC236}">
                  <a16:creationId xmlns:a16="http://schemas.microsoft.com/office/drawing/2014/main" id="{FCF3301D-CABD-40D1-A34C-FBA0E647296A}"/>
                </a:ext>
              </a:extLst>
            </p:cNvPr>
            <p:cNvGrpSpPr/>
            <p:nvPr/>
          </p:nvGrpSpPr>
          <p:grpSpPr>
            <a:xfrm>
              <a:off x="6227307" y="1800000"/>
              <a:ext cx="4673772" cy="1469770"/>
              <a:chOff x="0" y="5390998"/>
              <a:chExt cx="4673772" cy="1469770"/>
            </a:xfrm>
          </p:grpSpPr>
          <p:grpSp>
            <p:nvGrpSpPr>
              <p:cNvPr id="165" name="Group 82">
                <a:extLst>
                  <a:ext uri="{FF2B5EF4-FFF2-40B4-BE49-F238E27FC236}">
                    <a16:creationId xmlns:a16="http://schemas.microsoft.com/office/drawing/2014/main" id="{A3FF829F-0E98-4A12-AA0F-B20D518EB918}"/>
                  </a:ext>
                </a:extLst>
              </p:cNvPr>
              <p:cNvGrpSpPr/>
              <p:nvPr/>
            </p:nvGrpSpPr>
            <p:grpSpPr>
              <a:xfrm>
                <a:off x="0" y="5390998"/>
                <a:ext cx="4673772" cy="1469770"/>
                <a:chOff x="-8087" y="1762859"/>
                <a:chExt cx="4325427" cy="1469770"/>
              </a:xfrm>
            </p:grpSpPr>
            <p:sp>
              <p:nvSpPr>
                <p:cNvPr id="167" name="Ορθογώνιο 36">
                  <a:extLst>
                    <a:ext uri="{FF2B5EF4-FFF2-40B4-BE49-F238E27FC236}">
                      <a16:creationId xmlns:a16="http://schemas.microsoft.com/office/drawing/2014/main" id="{01E5B671-738B-4855-BFD7-B4FFC24C377F}"/>
                    </a:ext>
                  </a:extLst>
                </p:cNvPr>
                <p:cNvSpPr/>
                <p:nvPr/>
              </p:nvSpPr>
              <p:spPr bwMode="auto">
                <a:xfrm>
                  <a:off x="-8087" y="1769978"/>
                  <a:ext cx="4325427" cy="1462651"/>
                </a:xfrm>
                <a:prstGeom prst="rect">
                  <a:avLst/>
                </a:prstGeom>
                <a:solidFill>
                  <a:srgbClr val="11985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l-GR" sz="1800" b="0" i="0" u="none" strike="noStrike" cap="none" normalizeH="0" baseline="0" dirty="0">
                    <a:ln>
                      <a:noFill/>
                    </a:ln>
                    <a:solidFill>
                      <a:srgbClr val="0D54A3"/>
                    </a:solidFill>
                    <a:effectLst/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8" name="Isosceles Triangle 84">
                  <a:extLst>
                    <a:ext uri="{FF2B5EF4-FFF2-40B4-BE49-F238E27FC236}">
                      <a16:creationId xmlns:a16="http://schemas.microsoft.com/office/drawing/2014/main" id="{3074380E-B6E8-47EA-85D6-BDAEF7EF3B27}"/>
                    </a:ext>
                  </a:extLst>
                </p:cNvPr>
                <p:cNvSpPr/>
                <p:nvPr/>
              </p:nvSpPr>
              <p:spPr bwMode="auto">
                <a:xfrm rot="16200000">
                  <a:off x="3320157" y="2228326"/>
                  <a:ext cx="1462650" cy="531716"/>
                </a:xfrm>
                <a:prstGeom prst="triangl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66" name="Rectangle 40">
                <a:extLst>
                  <a:ext uri="{FF2B5EF4-FFF2-40B4-BE49-F238E27FC236}">
                    <a16:creationId xmlns:a16="http://schemas.microsoft.com/office/drawing/2014/main" id="{A26C3034-CEA2-4F7B-9671-2B41D15B4536}"/>
                  </a:ext>
                </a:extLst>
              </p:cNvPr>
              <p:cNvSpPr/>
              <p:nvPr/>
            </p:nvSpPr>
            <p:spPr>
              <a:xfrm>
                <a:off x="63865" y="5699716"/>
                <a:ext cx="386073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l-GR" sz="20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  <a:sym typeface="Century Gothic"/>
                  </a:rPr>
                  <a:t>Απλοποίηση διαδικασιών για τη δημιουργία των Πράσινων Σημείων </a:t>
                </a:r>
              </a:p>
            </p:txBody>
          </p:sp>
        </p:grpSp>
        <p:pic>
          <p:nvPicPr>
            <p:cNvPr id="164" name="Picture 2" descr="Recycle icon vectors | Free Vector">
              <a:extLst>
                <a:ext uri="{FF2B5EF4-FFF2-40B4-BE49-F238E27FC236}">
                  <a16:creationId xmlns:a16="http://schemas.microsoft.com/office/drawing/2014/main" id="{A8E58E5D-D0C4-40BA-B279-43C2152590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60" t="13246" r="15866" b="15557"/>
            <a:stretch/>
          </p:blipFill>
          <p:spPr bwMode="auto">
            <a:xfrm>
              <a:off x="10825797" y="1988219"/>
              <a:ext cx="1015621" cy="1043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2430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Isosceles Triangle 78">
            <a:extLst>
              <a:ext uri="{FF2B5EF4-FFF2-40B4-BE49-F238E27FC236}">
                <a16:creationId xmlns:a16="http://schemas.microsoft.com/office/drawing/2014/main" id="{323B8EEF-AD44-4200-BB48-6855BEC3999D}"/>
              </a:ext>
            </a:extLst>
          </p:cNvPr>
          <p:cNvSpPr/>
          <p:nvPr/>
        </p:nvSpPr>
        <p:spPr bwMode="auto">
          <a:xfrm rot="16200000">
            <a:off x="3664552" y="2250046"/>
            <a:ext cx="1462650" cy="56255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F56B0D9-8107-4B38-AD74-5248435C42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18</a:t>
            </a:fld>
            <a:endParaRPr lang="el-GR"/>
          </a:p>
        </p:txBody>
      </p:sp>
      <p:cxnSp>
        <p:nvCxnSpPr>
          <p:cNvPr id="79" name="Google Shape;621;p61">
            <a:extLst>
              <a:ext uri="{FF2B5EF4-FFF2-40B4-BE49-F238E27FC236}">
                <a16:creationId xmlns:a16="http://schemas.microsoft.com/office/drawing/2014/main" id="{8135C582-9218-446D-858E-7FBEAC5EC4F7}"/>
              </a:ext>
            </a:extLst>
          </p:cNvPr>
          <p:cNvCxnSpPr/>
          <p:nvPr/>
        </p:nvCxnSpPr>
        <p:spPr>
          <a:xfrm>
            <a:off x="2224290" y="554636"/>
            <a:ext cx="7200000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" name="Google Shape;622;p61">
            <a:extLst>
              <a:ext uri="{FF2B5EF4-FFF2-40B4-BE49-F238E27FC236}">
                <a16:creationId xmlns:a16="http://schemas.microsoft.com/office/drawing/2014/main" id="{08D940F2-9434-4155-B90A-26FF2367D3A0}"/>
              </a:ext>
            </a:extLst>
          </p:cNvPr>
          <p:cNvSpPr txBox="1"/>
          <p:nvPr/>
        </p:nvSpPr>
        <p:spPr>
          <a:xfrm>
            <a:off x="9541859" y="295684"/>
            <a:ext cx="1688671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u="none" strike="noStrike" cap="none" dirty="0">
                <a:solidFill>
                  <a:srgbClr val="11985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ΥΠΟΥΡΓΕΙΟ ΠΕΡΙΒΑΛΛΟΝΤΟΣ ΚΑΙ ΕΝΕΡΓΕΙΑΣ</a:t>
            </a:r>
            <a:endParaRPr dirty="0">
              <a:solidFill>
                <a:srgbClr val="11985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1" name="Google Shape;623;p61" descr="Image result for ÎµÎ»Î»Î·Î½Î¹ÎºÎ· Î´Î·Î¼Î¿ÎºÏÎ±ÏÎ¹Î± logo">
            <a:extLst>
              <a:ext uri="{FF2B5EF4-FFF2-40B4-BE49-F238E27FC236}">
                <a16:creationId xmlns:a16="http://schemas.microsoft.com/office/drawing/2014/main" id="{C1975402-EBD9-4EB4-95D7-ECD7DDE82D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5939" y="254447"/>
            <a:ext cx="639360" cy="59616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624;p61">
            <a:extLst>
              <a:ext uri="{FF2B5EF4-FFF2-40B4-BE49-F238E27FC236}">
                <a16:creationId xmlns:a16="http://schemas.microsoft.com/office/drawing/2014/main" id="{9C948C4F-AB80-4990-8EA7-0705F7E4CB92}"/>
              </a:ext>
            </a:extLst>
          </p:cNvPr>
          <p:cNvSpPr txBox="1"/>
          <p:nvPr/>
        </p:nvSpPr>
        <p:spPr>
          <a:xfrm>
            <a:off x="864824" y="369550"/>
            <a:ext cx="1688671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u="none" strike="noStrike" cap="none" dirty="0">
                <a:solidFill>
                  <a:srgbClr val="0D54A3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ΕΛΛΗΝΙΚΗ ΔΗΜΟΚΡΑΤΙΑ</a:t>
            </a:r>
            <a:endParaRPr dirty="0">
              <a:solidFill>
                <a:srgbClr val="0D54A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3" name="Google Shape;625;p61" descr="No photo description available.">
            <a:extLst>
              <a:ext uri="{FF2B5EF4-FFF2-40B4-BE49-F238E27FC236}">
                <a16:creationId xmlns:a16="http://schemas.microsoft.com/office/drawing/2014/main" id="{4E8CEC14-E954-4CDC-99DE-E224DB2CE2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176" y="232487"/>
            <a:ext cx="640080" cy="640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Ομάδα 128">
            <a:extLst>
              <a:ext uri="{FF2B5EF4-FFF2-40B4-BE49-F238E27FC236}">
                <a16:creationId xmlns:a16="http://schemas.microsoft.com/office/drawing/2014/main" id="{F491B6C1-D6E8-4A10-941E-4999402D57DD}"/>
              </a:ext>
            </a:extLst>
          </p:cNvPr>
          <p:cNvGrpSpPr/>
          <p:nvPr/>
        </p:nvGrpSpPr>
        <p:grpSpPr>
          <a:xfrm>
            <a:off x="6287824" y="3641981"/>
            <a:ext cx="5614111" cy="1469770"/>
            <a:chOff x="-47872" y="3678284"/>
            <a:chExt cx="5614111" cy="1469770"/>
          </a:xfrm>
        </p:grpSpPr>
        <p:grpSp>
          <p:nvGrpSpPr>
            <p:cNvPr id="130" name="Ομάδα 129">
              <a:extLst>
                <a:ext uri="{FF2B5EF4-FFF2-40B4-BE49-F238E27FC236}">
                  <a16:creationId xmlns:a16="http://schemas.microsoft.com/office/drawing/2014/main" id="{6E5F29E1-7281-4272-8287-3885E7C61BC3}"/>
                </a:ext>
              </a:extLst>
            </p:cNvPr>
            <p:cNvGrpSpPr/>
            <p:nvPr/>
          </p:nvGrpSpPr>
          <p:grpSpPr>
            <a:xfrm>
              <a:off x="-47872" y="3678284"/>
              <a:ext cx="4744778" cy="1469770"/>
              <a:chOff x="-71006" y="1959230"/>
              <a:chExt cx="4744778" cy="1469770"/>
            </a:xfrm>
          </p:grpSpPr>
          <p:grpSp>
            <p:nvGrpSpPr>
              <p:cNvPr id="132" name="Group 76">
                <a:extLst>
                  <a:ext uri="{FF2B5EF4-FFF2-40B4-BE49-F238E27FC236}">
                    <a16:creationId xmlns:a16="http://schemas.microsoft.com/office/drawing/2014/main" id="{00BFACFC-48ED-4E9C-9F67-E25FD802D675}"/>
                  </a:ext>
                </a:extLst>
              </p:cNvPr>
              <p:cNvGrpSpPr/>
              <p:nvPr/>
            </p:nvGrpSpPr>
            <p:grpSpPr>
              <a:xfrm>
                <a:off x="-48640" y="1959230"/>
                <a:ext cx="4722412" cy="1469770"/>
                <a:chOff x="-53102" y="1762859"/>
                <a:chExt cx="4370442" cy="1469770"/>
              </a:xfrm>
            </p:grpSpPr>
            <p:sp>
              <p:nvSpPr>
                <p:cNvPr id="134" name="Ορθογώνιο 36">
                  <a:extLst>
                    <a:ext uri="{FF2B5EF4-FFF2-40B4-BE49-F238E27FC236}">
                      <a16:creationId xmlns:a16="http://schemas.microsoft.com/office/drawing/2014/main" id="{8FB8926E-4421-42EF-99F4-62BA490DFA7A}"/>
                    </a:ext>
                  </a:extLst>
                </p:cNvPr>
                <p:cNvSpPr/>
                <p:nvPr/>
              </p:nvSpPr>
              <p:spPr bwMode="auto">
                <a:xfrm>
                  <a:off x="-53102" y="1769978"/>
                  <a:ext cx="4325427" cy="1462651"/>
                </a:xfrm>
                <a:prstGeom prst="rect">
                  <a:avLst/>
                </a:prstGeom>
                <a:solidFill>
                  <a:srgbClr val="11985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l-GR" sz="1800" b="0" i="0" u="none" strike="noStrike" cap="none" normalizeH="0" baseline="0" dirty="0">
                    <a:ln>
                      <a:noFill/>
                    </a:ln>
                    <a:solidFill>
                      <a:srgbClr val="0D54A3"/>
                    </a:solidFill>
                    <a:effectLst/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5" name="Isosceles Triangle 78">
                  <a:extLst>
                    <a:ext uri="{FF2B5EF4-FFF2-40B4-BE49-F238E27FC236}">
                      <a16:creationId xmlns:a16="http://schemas.microsoft.com/office/drawing/2014/main" id="{9C6D14FD-EA45-4EBC-BDDE-2AE4F6D4E94D}"/>
                    </a:ext>
                  </a:extLst>
                </p:cNvPr>
                <p:cNvSpPr/>
                <p:nvPr/>
              </p:nvSpPr>
              <p:spPr bwMode="auto">
                <a:xfrm rot="16200000">
                  <a:off x="3320157" y="2228326"/>
                  <a:ext cx="1462650" cy="531716"/>
                </a:xfrm>
                <a:prstGeom prst="triangl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3" name="Rectangle 27">
                <a:extLst>
                  <a:ext uri="{FF2B5EF4-FFF2-40B4-BE49-F238E27FC236}">
                    <a16:creationId xmlns:a16="http://schemas.microsoft.com/office/drawing/2014/main" id="{15178D21-9A42-4E5D-AF5D-F2CC68FC72E6}"/>
                  </a:ext>
                </a:extLst>
              </p:cNvPr>
              <p:cNvSpPr/>
              <p:nvPr/>
            </p:nvSpPr>
            <p:spPr>
              <a:xfrm>
                <a:off x="-71006" y="2142153"/>
                <a:ext cx="4409424" cy="1144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1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  <a:sym typeface="Century Gothic"/>
                  </a:rPr>
                  <a:t>Επέκταση του Ηλεκτρονικού Μητρώου Αποβλήτων (ΗΜΑ) σε νέες εφαρμογές</a:t>
                </a:r>
                <a:r>
                  <a:rPr lang="en-US" sz="20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  <a:sym typeface="Century Gothic"/>
                  </a:rPr>
                  <a:t> </a:t>
                </a:r>
                <a:r>
                  <a:rPr lang="el-GR" sz="1800" b="1" i="1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  <a:sym typeface="Century Gothic"/>
                  </a:rPr>
                  <a:t>(</a:t>
                </a:r>
                <a:r>
                  <a:rPr lang="el-GR" sz="1800" b="1" i="1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τοπικά σχέδια διαχείρισης, απόβλητα τροφίμων, στοιχεία ιατρών κ.α.</a:t>
                </a:r>
                <a:r>
                  <a:rPr lang="el-GR" sz="1800" b="1" i="1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  <a:sym typeface="Century Gothic"/>
                  </a:rPr>
                  <a:t>)</a:t>
                </a:r>
              </a:p>
            </p:txBody>
          </p:sp>
        </p:grpSp>
        <p:pic>
          <p:nvPicPr>
            <p:cNvPr id="131" name="Picture 38" descr="Ενημέρωση για το Ηλεκτρονικό Μητρώο Αποβλήτων">
              <a:extLst>
                <a:ext uri="{FF2B5EF4-FFF2-40B4-BE49-F238E27FC236}">
                  <a16:creationId xmlns:a16="http://schemas.microsoft.com/office/drawing/2014/main" id="{F89DFCEC-D5FA-40BF-B63E-046CAB6F26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6294" y="4174382"/>
              <a:ext cx="1109945" cy="484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2">
            <a:extLst>
              <a:ext uri="{FF2B5EF4-FFF2-40B4-BE49-F238E27FC236}">
                <a16:creationId xmlns:a16="http://schemas.microsoft.com/office/drawing/2014/main" id="{95BB4715-3E83-438C-BA90-4933E0D8017C}"/>
              </a:ext>
            </a:extLst>
          </p:cNvPr>
          <p:cNvGrpSpPr/>
          <p:nvPr/>
        </p:nvGrpSpPr>
        <p:grpSpPr>
          <a:xfrm>
            <a:off x="1" y="1962606"/>
            <a:ext cx="5631557" cy="1469770"/>
            <a:chOff x="0" y="1801368"/>
            <a:chExt cx="5631557" cy="1469770"/>
          </a:xfrm>
        </p:grpSpPr>
        <p:grpSp>
          <p:nvGrpSpPr>
            <p:cNvPr id="42" name="Ομάδα 56">
              <a:extLst>
                <a:ext uri="{FF2B5EF4-FFF2-40B4-BE49-F238E27FC236}">
                  <a16:creationId xmlns:a16="http://schemas.microsoft.com/office/drawing/2014/main" id="{AEA48BCE-693C-4A64-8A2F-2C0541A0C7F9}"/>
                </a:ext>
              </a:extLst>
            </p:cNvPr>
            <p:cNvGrpSpPr/>
            <p:nvPr/>
          </p:nvGrpSpPr>
          <p:grpSpPr>
            <a:xfrm>
              <a:off x="0" y="1801368"/>
              <a:ext cx="4673772" cy="1469770"/>
              <a:chOff x="0" y="1959230"/>
              <a:chExt cx="4673772" cy="1469770"/>
            </a:xfrm>
          </p:grpSpPr>
          <p:grpSp>
            <p:nvGrpSpPr>
              <p:cNvPr id="69" name="Group 76">
                <a:extLst>
                  <a:ext uri="{FF2B5EF4-FFF2-40B4-BE49-F238E27FC236}">
                    <a16:creationId xmlns:a16="http://schemas.microsoft.com/office/drawing/2014/main" id="{50DA0F32-2C78-46EB-863D-503C514CA4C6}"/>
                  </a:ext>
                </a:extLst>
              </p:cNvPr>
              <p:cNvGrpSpPr/>
              <p:nvPr/>
            </p:nvGrpSpPr>
            <p:grpSpPr>
              <a:xfrm>
                <a:off x="0" y="1959230"/>
                <a:ext cx="4673772" cy="1469770"/>
                <a:chOff x="-8087" y="1762859"/>
                <a:chExt cx="4325427" cy="1469770"/>
              </a:xfrm>
            </p:grpSpPr>
            <p:sp>
              <p:nvSpPr>
                <p:cNvPr id="71" name="Ορθογώνιο 36">
                  <a:extLst>
                    <a:ext uri="{FF2B5EF4-FFF2-40B4-BE49-F238E27FC236}">
                      <a16:creationId xmlns:a16="http://schemas.microsoft.com/office/drawing/2014/main" id="{D0359C58-373E-4C6A-B751-1088A01C073B}"/>
                    </a:ext>
                  </a:extLst>
                </p:cNvPr>
                <p:cNvSpPr/>
                <p:nvPr/>
              </p:nvSpPr>
              <p:spPr bwMode="auto">
                <a:xfrm>
                  <a:off x="-8087" y="1769978"/>
                  <a:ext cx="4325427" cy="1462651"/>
                </a:xfrm>
                <a:prstGeom prst="rect">
                  <a:avLst/>
                </a:prstGeom>
                <a:solidFill>
                  <a:srgbClr val="11985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l-GR" sz="1800" b="0" i="0" u="none" strike="noStrike" cap="none" normalizeH="0" baseline="0" dirty="0">
                    <a:ln>
                      <a:noFill/>
                    </a:ln>
                    <a:solidFill>
                      <a:srgbClr val="0D54A3"/>
                    </a:solidFill>
                    <a:effectLst/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" name="Isosceles Triangle 78">
                  <a:extLst>
                    <a:ext uri="{FF2B5EF4-FFF2-40B4-BE49-F238E27FC236}">
                      <a16:creationId xmlns:a16="http://schemas.microsoft.com/office/drawing/2014/main" id="{B0FA0F98-B785-46E0-A086-C08339CFB10E}"/>
                    </a:ext>
                  </a:extLst>
                </p:cNvPr>
                <p:cNvSpPr/>
                <p:nvPr/>
              </p:nvSpPr>
              <p:spPr bwMode="auto">
                <a:xfrm rot="16200000">
                  <a:off x="3320157" y="2228326"/>
                  <a:ext cx="1462650" cy="531716"/>
                </a:xfrm>
                <a:prstGeom prst="triangl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0" name="Rectangle 27">
                <a:extLst>
                  <a:ext uri="{FF2B5EF4-FFF2-40B4-BE49-F238E27FC236}">
                    <a16:creationId xmlns:a16="http://schemas.microsoft.com/office/drawing/2014/main" id="{F7BC7D77-F531-4A99-9E3B-CCBBF46F67F0}"/>
                  </a:ext>
                </a:extLst>
              </p:cNvPr>
              <p:cNvSpPr/>
              <p:nvPr/>
            </p:nvSpPr>
            <p:spPr>
              <a:xfrm>
                <a:off x="46839" y="2291788"/>
                <a:ext cx="418567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1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  <a:sym typeface="Century Gothic"/>
                  </a:rPr>
                  <a:t>Χαμηλότερες εισφορές για τους παραγωγούς προϊόντων φιλικών προς το περιβάλλον </a:t>
                </a:r>
              </a:p>
            </p:txBody>
          </p:sp>
        </p:grpSp>
        <p:grpSp>
          <p:nvGrpSpPr>
            <p:cNvPr id="43" name="Group 147">
              <a:extLst>
                <a:ext uri="{FF2B5EF4-FFF2-40B4-BE49-F238E27FC236}">
                  <a16:creationId xmlns:a16="http://schemas.microsoft.com/office/drawing/2014/main" id="{12A93181-1496-42DD-AA83-7054E9FBEA7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667830" y="2323613"/>
              <a:ext cx="963727" cy="450850"/>
              <a:chOff x="4160" y="3567"/>
              <a:chExt cx="620" cy="284"/>
            </a:xfrm>
          </p:grpSpPr>
          <p:sp>
            <p:nvSpPr>
              <p:cNvPr id="46" name="AutoShape 146">
                <a:extLst>
                  <a:ext uri="{FF2B5EF4-FFF2-40B4-BE49-F238E27FC236}">
                    <a16:creationId xmlns:a16="http://schemas.microsoft.com/office/drawing/2014/main" id="{AF02ED8E-4F8D-4CAE-8F33-6E3A2164FF2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160" y="3567"/>
                <a:ext cx="618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D54A3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Freeform 148">
                <a:extLst>
                  <a:ext uri="{FF2B5EF4-FFF2-40B4-BE49-F238E27FC236}">
                    <a16:creationId xmlns:a16="http://schemas.microsoft.com/office/drawing/2014/main" id="{CE405AA4-93F6-4C72-88F5-6B1936DB08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78" y="3640"/>
                <a:ext cx="302" cy="211"/>
              </a:xfrm>
              <a:custGeom>
                <a:avLst/>
                <a:gdLst>
                  <a:gd name="T0" fmla="*/ 18 w 129"/>
                  <a:gd name="T1" fmla="*/ 62 h 89"/>
                  <a:gd name="T2" fmla="*/ 28 w 129"/>
                  <a:gd name="T3" fmla="*/ 80 h 89"/>
                  <a:gd name="T4" fmla="*/ 18 w 129"/>
                  <a:gd name="T5" fmla="*/ 70 h 89"/>
                  <a:gd name="T6" fmla="*/ 30 w 129"/>
                  <a:gd name="T7" fmla="*/ 42 h 89"/>
                  <a:gd name="T8" fmla="*/ 16 w 129"/>
                  <a:gd name="T9" fmla="*/ 51 h 89"/>
                  <a:gd name="T10" fmla="*/ 0 w 129"/>
                  <a:gd name="T11" fmla="*/ 38 h 89"/>
                  <a:gd name="T12" fmla="*/ 10 w 129"/>
                  <a:gd name="T13" fmla="*/ 36 h 89"/>
                  <a:gd name="T14" fmla="*/ 4 w 129"/>
                  <a:gd name="T15" fmla="*/ 45 h 89"/>
                  <a:gd name="T16" fmla="*/ 108 w 129"/>
                  <a:gd name="T17" fmla="*/ 13 h 89"/>
                  <a:gd name="T18" fmla="*/ 108 w 129"/>
                  <a:gd name="T19" fmla="*/ 25 h 89"/>
                  <a:gd name="T20" fmla="*/ 56 w 129"/>
                  <a:gd name="T21" fmla="*/ 38 h 89"/>
                  <a:gd name="T22" fmla="*/ 0 w 129"/>
                  <a:gd name="T23" fmla="*/ 18 h 89"/>
                  <a:gd name="T24" fmla="*/ 15 w 129"/>
                  <a:gd name="T25" fmla="*/ 6 h 89"/>
                  <a:gd name="T26" fmla="*/ 56 w 129"/>
                  <a:gd name="T27" fmla="*/ 0 h 89"/>
                  <a:gd name="T28" fmla="*/ 37 w 129"/>
                  <a:gd name="T29" fmla="*/ 42 h 89"/>
                  <a:gd name="T30" fmla="*/ 53 w 129"/>
                  <a:gd name="T31" fmla="*/ 58 h 89"/>
                  <a:gd name="T32" fmla="*/ 37 w 129"/>
                  <a:gd name="T33" fmla="*/ 42 h 89"/>
                  <a:gd name="T34" fmla="*/ 77 w 129"/>
                  <a:gd name="T35" fmla="*/ 42 h 89"/>
                  <a:gd name="T36" fmla="*/ 59 w 129"/>
                  <a:gd name="T37" fmla="*/ 58 h 89"/>
                  <a:gd name="T38" fmla="*/ 82 w 129"/>
                  <a:gd name="T39" fmla="*/ 41 h 89"/>
                  <a:gd name="T40" fmla="*/ 97 w 129"/>
                  <a:gd name="T41" fmla="*/ 51 h 89"/>
                  <a:gd name="T42" fmla="*/ 82 w 129"/>
                  <a:gd name="T43" fmla="*/ 55 h 89"/>
                  <a:gd name="T44" fmla="*/ 112 w 129"/>
                  <a:gd name="T45" fmla="*/ 30 h 89"/>
                  <a:gd name="T46" fmla="*/ 108 w 129"/>
                  <a:gd name="T47" fmla="*/ 45 h 89"/>
                  <a:gd name="T48" fmla="*/ 103 w 129"/>
                  <a:gd name="T49" fmla="*/ 35 h 89"/>
                  <a:gd name="T50" fmla="*/ 126 w 129"/>
                  <a:gd name="T51" fmla="*/ 44 h 89"/>
                  <a:gd name="T52" fmla="*/ 126 w 129"/>
                  <a:gd name="T53" fmla="*/ 56 h 89"/>
                  <a:gd name="T54" fmla="*/ 73 w 129"/>
                  <a:gd name="T55" fmla="*/ 69 h 89"/>
                  <a:gd name="T56" fmla="*/ 56 w 129"/>
                  <a:gd name="T57" fmla="*/ 63 h 89"/>
                  <a:gd name="T58" fmla="*/ 117 w 129"/>
                  <a:gd name="T59" fmla="*/ 39 h 89"/>
                  <a:gd name="T60" fmla="*/ 33 w 129"/>
                  <a:gd name="T61" fmla="*/ 70 h 89"/>
                  <a:gd name="T62" fmla="*/ 48 w 129"/>
                  <a:gd name="T63" fmla="*/ 87 h 89"/>
                  <a:gd name="T64" fmla="*/ 33 w 129"/>
                  <a:gd name="T65" fmla="*/ 70 h 89"/>
                  <a:gd name="T66" fmla="*/ 77 w 129"/>
                  <a:gd name="T67" fmla="*/ 89 h 89"/>
                  <a:gd name="T68" fmla="*/ 94 w 129"/>
                  <a:gd name="T69" fmla="*/ 74 h 89"/>
                  <a:gd name="T70" fmla="*/ 54 w 129"/>
                  <a:gd name="T71" fmla="*/ 74 h 89"/>
                  <a:gd name="T72" fmla="*/ 71 w 129"/>
                  <a:gd name="T73" fmla="*/ 89 h 89"/>
                  <a:gd name="T74" fmla="*/ 54 w 129"/>
                  <a:gd name="T75" fmla="*/ 74 h 89"/>
                  <a:gd name="T76" fmla="*/ 129 w 129"/>
                  <a:gd name="T77" fmla="*/ 62 h 89"/>
                  <a:gd name="T78" fmla="*/ 126 w 129"/>
                  <a:gd name="T79" fmla="*/ 76 h 89"/>
                  <a:gd name="T80" fmla="*/ 120 w 129"/>
                  <a:gd name="T81" fmla="*/ 67 h 89"/>
                  <a:gd name="T82" fmla="*/ 115 w 129"/>
                  <a:gd name="T83" fmla="*/ 69 h 89"/>
                  <a:gd name="T84" fmla="*/ 114 w 129"/>
                  <a:gd name="T85" fmla="*/ 83 h 89"/>
                  <a:gd name="T86" fmla="*/ 100 w 129"/>
                  <a:gd name="T87" fmla="*/ 7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9" h="89">
                    <a:moveTo>
                      <a:pt x="18" y="70"/>
                    </a:moveTo>
                    <a:cubicBezTo>
                      <a:pt x="18" y="67"/>
                      <a:pt x="18" y="65"/>
                      <a:pt x="18" y="62"/>
                    </a:cubicBezTo>
                    <a:cubicBezTo>
                      <a:pt x="20" y="63"/>
                      <a:pt x="23" y="66"/>
                      <a:pt x="28" y="67"/>
                    </a:cubicBezTo>
                    <a:cubicBezTo>
                      <a:pt x="28" y="67"/>
                      <a:pt x="28" y="67"/>
                      <a:pt x="28" y="80"/>
                    </a:cubicBezTo>
                    <a:cubicBezTo>
                      <a:pt x="25" y="79"/>
                      <a:pt x="23" y="78"/>
                      <a:pt x="21" y="76"/>
                    </a:cubicBezTo>
                    <a:cubicBezTo>
                      <a:pt x="18" y="74"/>
                      <a:pt x="18" y="72"/>
                      <a:pt x="18" y="70"/>
                    </a:cubicBezTo>
                    <a:close/>
                    <a:moveTo>
                      <a:pt x="16" y="38"/>
                    </a:moveTo>
                    <a:cubicBezTo>
                      <a:pt x="21" y="39"/>
                      <a:pt x="25" y="41"/>
                      <a:pt x="30" y="42"/>
                    </a:cubicBezTo>
                    <a:cubicBezTo>
                      <a:pt x="30" y="42"/>
                      <a:pt x="30" y="42"/>
                      <a:pt x="30" y="55"/>
                    </a:cubicBezTo>
                    <a:cubicBezTo>
                      <a:pt x="25" y="54"/>
                      <a:pt x="21" y="53"/>
                      <a:pt x="16" y="51"/>
                    </a:cubicBezTo>
                    <a:lnTo>
                      <a:pt x="16" y="38"/>
                    </a:lnTo>
                    <a:close/>
                    <a:moveTo>
                      <a:pt x="0" y="38"/>
                    </a:moveTo>
                    <a:cubicBezTo>
                      <a:pt x="0" y="36"/>
                      <a:pt x="0" y="33"/>
                      <a:pt x="0" y="30"/>
                    </a:cubicBezTo>
                    <a:cubicBezTo>
                      <a:pt x="2" y="32"/>
                      <a:pt x="6" y="34"/>
                      <a:pt x="10" y="36"/>
                    </a:cubicBezTo>
                    <a:cubicBezTo>
                      <a:pt x="10" y="36"/>
                      <a:pt x="10" y="36"/>
                      <a:pt x="10" y="49"/>
                    </a:cubicBezTo>
                    <a:cubicBezTo>
                      <a:pt x="8" y="48"/>
                      <a:pt x="5" y="46"/>
                      <a:pt x="4" y="45"/>
                    </a:cubicBezTo>
                    <a:cubicBezTo>
                      <a:pt x="1" y="42"/>
                      <a:pt x="0" y="40"/>
                      <a:pt x="0" y="38"/>
                    </a:cubicBezTo>
                    <a:close/>
                    <a:moveTo>
                      <a:pt x="108" y="13"/>
                    </a:moveTo>
                    <a:cubicBezTo>
                      <a:pt x="110" y="15"/>
                      <a:pt x="112" y="17"/>
                      <a:pt x="112" y="18"/>
                    </a:cubicBezTo>
                    <a:cubicBezTo>
                      <a:pt x="112" y="21"/>
                      <a:pt x="110" y="23"/>
                      <a:pt x="108" y="25"/>
                    </a:cubicBezTo>
                    <a:cubicBezTo>
                      <a:pt x="106" y="27"/>
                      <a:pt x="102" y="30"/>
                      <a:pt x="96" y="31"/>
                    </a:cubicBezTo>
                    <a:cubicBezTo>
                      <a:pt x="87" y="35"/>
                      <a:pt x="72" y="38"/>
                      <a:pt x="56" y="38"/>
                    </a:cubicBezTo>
                    <a:cubicBezTo>
                      <a:pt x="32" y="38"/>
                      <a:pt x="11" y="32"/>
                      <a:pt x="4" y="25"/>
                    </a:cubicBezTo>
                    <a:cubicBezTo>
                      <a:pt x="1" y="23"/>
                      <a:pt x="0" y="21"/>
                      <a:pt x="0" y="18"/>
                    </a:cubicBezTo>
                    <a:cubicBezTo>
                      <a:pt x="0" y="17"/>
                      <a:pt x="1" y="15"/>
                      <a:pt x="4" y="13"/>
                    </a:cubicBezTo>
                    <a:cubicBezTo>
                      <a:pt x="6" y="10"/>
                      <a:pt x="10" y="8"/>
                      <a:pt x="15" y="6"/>
                    </a:cubicBezTo>
                    <a:cubicBezTo>
                      <a:pt x="26" y="2"/>
                      <a:pt x="40" y="0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80" y="0"/>
                      <a:pt x="101" y="6"/>
                      <a:pt x="108" y="13"/>
                    </a:cubicBezTo>
                    <a:close/>
                    <a:moveTo>
                      <a:pt x="37" y="42"/>
                    </a:moveTo>
                    <a:cubicBezTo>
                      <a:pt x="42" y="43"/>
                      <a:pt x="47" y="44"/>
                      <a:pt x="53" y="44"/>
                    </a:cubicBezTo>
                    <a:cubicBezTo>
                      <a:pt x="53" y="44"/>
                      <a:pt x="53" y="44"/>
                      <a:pt x="53" y="58"/>
                    </a:cubicBezTo>
                    <a:cubicBezTo>
                      <a:pt x="47" y="58"/>
                      <a:pt x="42" y="57"/>
                      <a:pt x="37" y="56"/>
                    </a:cubicBezTo>
                    <a:cubicBezTo>
                      <a:pt x="37" y="56"/>
                      <a:pt x="37" y="56"/>
                      <a:pt x="37" y="42"/>
                    </a:cubicBezTo>
                    <a:close/>
                    <a:moveTo>
                      <a:pt x="59" y="44"/>
                    </a:moveTo>
                    <a:cubicBezTo>
                      <a:pt x="65" y="44"/>
                      <a:pt x="71" y="43"/>
                      <a:pt x="77" y="42"/>
                    </a:cubicBezTo>
                    <a:cubicBezTo>
                      <a:pt x="77" y="42"/>
                      <a:pt x="77" y="42"/>
                      <a:pt x="77" y="56"/>
                    </a:cubicBezTo>
                    <a:cubicBezTo>
                      <a:pt x="71" y="57"/>
                      <a:pt x="65" y="57"/>
                      <a:pt x="59" y="58"/>
                    </a:cubicBezTo>
                    <a:cubicBezTo>
                      <a:pt x="59" y="58"/>
                      <a:pt x="59" y="58"/>
                      <a:pt x="59" y="44"/>
                    </a:cubicBezTo>
                    <a:close/>
                    <a:moveTo>
                      <a:pt x="82" y="41"/>
                    </a:moveTo>
                    <a:cubicBezTo>
                      <a:pt x="88" y="41"/>
                      <a:pt x="93" y="39"/>
                      <a:pt x="97" y="38"/>
                    </a:cubicBezTo>
                    <a:cubicBezTo>
                      <a:pt x="97" y="38"/>
                      <a:pt x="97" y="38"/>
                      <a:pt x="97" y="51"/>
                    </a:cubicBezTo>
                    <a:cubicBezTo>
                      <a:pt x="97" y="51"/>
                      <a:pt x="96" y="51"/>
                      <a:pt x="96" y="51"/>
                    </a:cubicBezTo>
                    <a:cubicBezTo>
                      <a:pt x="92" y="53"/>
                      <a:pt x="88" y="54"/>
                      <a:pt x="82" y="55"/>
                    </a:cubicBezTo>
                    <a:cubicBezTo>
                      <a:pt x="82" y="55"/>
                      <a:pt x="82" y="55"/>
                      <a:pt x="82" y="41"/>
                    </a:cubicBezTo>
                    <a:close/>
                    <a:moveTo>
                      <a:pt x="112" y="30"/>
                    </a:moveTo>
                    <a:cubicBezTo>
                      <a:pt x="112" y="33"/>
                      <a:pt x="112" y="37"/>
                      <a:pt x="112" y="38"/>
                    </a:cubicBezTo>
                    <a:cubicBezTo>
                      <a:pt x="112" y="40"/>
                      <a:pt x="110" y="42"/>
                      <a:pt x="108" y="45"/>
                    </a:cubicBezTo>
                    <a:cubicBezTo>
                      <a:pt x="107" y="46"/>
                      <a:pt x="105" y="47"/>
                      <a:pt x="103" y="48"/>
                    </a:cubicBezTo>
                    <a:cubicBezTo>
                      <a:pt x="103" y="48"/>
                      <a:pt x="103" y="48"/>
                      <a:pt x="103" y="35"/>
                    </a:cubicBezTo>
                    <a:cubicBezTo>
                      <a:pt x="106" y="34"/>
                      <a:pt x="109" y="32"/>
                      <a:pt x="112" y="30"/>
                    </a:cubicBezTo>
                    <a:close/>
                    <a:moveTo>
                      <a:pt x="126" y="44"/>
                    </a:moveTo>
                    <a:cubicBezTo>
                      <a:pt x="128" y="46"/>
                      <a:pt x="129" y="48"/>
                      <a:pt x="129" y="51"/>
                    </a:cubicBezTo>
                    <a:cubicBezTo>
                      <a:pt x="129" y="52"/>
                      <a:pt x="128" y="54"/>
                      <a:pt x="126" y="56"/>
                    </a:cubicBezTo>
                    <a:cubicBezTo>
                      <a:pt x="123" y="59"/>
                      <a:pt x="119" y="61"/>
                      <a:pt x="114" y="63"/>
                    </a:cubicBezTo>
                    <a:cubicBezTo>
                      <a:pt x="103" y="67"/>
                      <a:pt x="89" y="69"/>
                      <a:pt x="73" y="69"/>
                    </a:cubicBezTo>
                    <a:cubicBezTo>
                      <a:pt x="54" y="69"/>
                      <a:pt x="37" y="66"/>
                      <a:pt x="27" y="60"/>
                    </a:cubicBezTo>
                    <a:cubicBezTo>
                      <a:pt x="36" y="62"/>
                      <a:pt x="46" y="63"/>
                      <a:pt x="56" y="63"/>
                    </a:cubicBezTo>
                    <a:cubicBezTo>
                      <a:pt x="81" y="63"/>
                      <a:pt x="102" y="58"/>
                      <a:pt x="112" y="49"/>
                    </a:cubicBezTo>
                    <a:cubicBezTo>
                      <a:pt x="115" y="46"/>
                      <a:pt x="117" y="43"/>
                      <a:pt x="117" y="39"/>
                    </a:cubicBezTo>
                    <a:cubicBezTo>
                      <a:pt x="121" y="41"/>
                      <a:pt x="123" y="42"/>
                      <a:pt x="126" y="44"/>
                    </a:cubicBezTo>
                    <a:close/>
                    <a:moveTo>
                      <a:pt x="33" y="70"/>
                    </a:moveTo>
                    <a:cubicBezTo>
                      <a:pt x="38" y="71"/>
                      <a:pt x="43" y="72"/>
                      <a:pt x="48" y="73"/>
                    </a:cubicBezTo>
                    <a:cubicBezTo>
                      <a:pt x="48" y="73"/>
                      <a:pt x="48" y="73"/>
                      <a:pt x="48" y="87"/>
                    </a:cubicBezTo>
                    <a:cubicBezTo>
                      <a:pt x="43" y="86"/>
                      <a:pt x="37" y="84"/>
                      <a:pt x="33" y="83"/>
                    </a:cubicBezTo>
                    <a:cubicBezTo>
                      <a:pt x="33" y="83"/>
                      <a:pt x="33" y="83"/>
                      <a:pt x="33" y="70"/>
                    </a:cubicBezTo>
                    <a:close/>
                    <a:moveTo>
                      <a:pt x="94" y="87"/>
                    </a:moveTo>
                    <a:cubicBezTo>
                      <a:pt x="88" y="88"/>
                      <a:pt x="82" y="89"/>
                      <a:pt x="77" y="89"/>
                    </a:cubicBezTo>
                    <a:cubicBezTo>
                      <a:pt x="77" y="89"/>
                      <a:pt x="77" y="89"/>
                      <a:pt x="77" y="75"/>
                    </a:cubicBezTo>
                    <a:cubicBezTo>
                      <a:pt x="82" y="75"/>
                      <a:pt x="88" y="74"/>
                      <a:pt x="94" y="74"/>
                    </a:cubicBezTo>
                    <a:cubicBezTo>
                      <a:pt x="94" y="74"/>
                      <a:pt x="94" y="74"/>
                      <a:pt x="94" y="87"/>
                    </a:cubicBezTo>
                    <a:close/>
                    <a:moveTo>
                      <a:pt x="54" y="74"/>
                    </a:moveTo>
                    <a:cubicBezTo>
                      <a:pt x="59" y="75"/>
                      <a:pt x="65" y="75"/>
                      <a:pt x="71" y="75"/>
                    </a:cubicBezTo>
                    <a:cubicBezTo>
                      <a:pt x="71" y="75"/>
                      <a:pt x="71" y="75"/>
                      <a:pt x="71" y="89"/>
                    </a:cubicBezTo>
                    <a:cubicBezTo>
                      <a:pt x="65" y="89"/>
                      <a:pt x="59" y="88"/>
                      <a:pt x="54" y="88"/>
                    </a:cubicBezTo>
                    <a:cubicBezTo>
                      <a:pt x="54" y="88"/>
                      <a:pt x="54" y="88"/>
                      <a:pt x="54" y="74"/>
                    </a:cubicBezTo>
                    <a:close/>
                    <a:moveTo>
                      <a:pt x="120" y="67"/>
                    </a:moveTo>
                    <a:cubicBezTo>
                      <a:pt x="124" y="65"/>
                      <a:pt x="127" y="63"/>
                      <a:pt x="129" y="62"/>
                    </a:cubicBezTo>
                    <a:cubicBezTo>
                      <a:pt x="129" y="65"/>
                      <a:pt x="129" y="68"/>
                      <a:pt x="129" y="70"/>
                    </a:cubicBezTo>
                    <a:cubicBezTo>
                      <a:pt x="129" y="72"/>
                      <a:pt x="128" y="74"/>
                      <a:pt x="126" y="76"/>
                    </a:cubicBezTo>
                    <a:cubicBezTo>
                      <a:pt x="124" y="77"/>
                      <a:pt x="123" y="79"/>
                      <a:pt x="120" y="80"/>
                    </a:cubicBezTo>
                    <a:lnTo>
                      <a:pt x="120" y="67"/>
                    </a:lnTo>
                    <a:close/>
                    <a:moveTo>
                      <a:pt x="100" y="73"/>
                    </a:moveTo>
                    <a:cubicBezTo>
                      <a:pt x="105" y="72"/>
                      <a:pt x="110" y="71"/>
                      <a:pt x="115" y="69"/>
                    </a:cubicBezTo>
                    <a:cubicBezTo>
                      <a:pt x="115" y="69"/>
                      <a:pt x="115" y="69"/>
                      <a:pt x="115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0" y="84"/>
                      <a:pt x="105" y="86"/>
                      <a:pt x="100" y="87"/>
                    </a:cubicBez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D54A3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Freeform 149">
                <a:extLst>
                  <a:ext uri="{FF2B5EF4-FFF2-40B4-BE49-F238E27FC236}">
                    <a16:creationId xmlns:a16="http://schemas.microsoft.com/office/drawing/2014/main" id="{4B0F2623-2D63-45F3-9D5B-2E8C36E3F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8" y="3669"/>
                <a:ext cx="37" cy="35"/>
              </a:xfrm>
              <a:custGeom>
                <a:avLst/>
                <a:gdLst>
                  <a:gd name="T0" fmla="*/ 16 w 16"/>
                  <a:gd name="T1" fmla="*/ 0 h 15"/>
                  <a:gd name="T2" fmla="*/ 16 w 16"/>
                  <a:gd name="T3" fmla="*/ 14 h 15"/>
                  <a:gd name="T4" fmla="*/ 0 w 16"/>
                  <a:gd name="T5" fmla="*/ 15 h 15"/>
                  <a:gd name="T6" fmla="*/ 0 w 16"/>
                  <a:gd name="T7" fmla="*/ 1 h 15"/>
                  <a:gd name="T8" fmla="*/ 16 w 16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6" y="0"/>
                    </a:moveTo>
                    <a:cubicBezTo>
                      <a:pt x="16" y="14"/>
                      <a:pt x="16" y="14"/>
                      <a:pt x="16" y="14"/>
                    </a:cubicBezTo>
                    <a:cubicBezTo>
                      <a:pt x="11" y="15"/>
                      <a:pt x="5" y="15"/>
                      <a:pt x="0" y="1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11" y="1"/>
                      <a:pt x="16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D54A3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Freeform 150">
                <a:extLst>
                  <a:ext uri="{FF2B5EF4-FFF2-40B4-BE49-F238E27FC236}">
                    <a16:creationId xmlns:a16="http://schemas.microsoft.com/office/drawing/2014/main" id="{1CD3CF0A-F61C-46E6-B2C3-EE9DAB1B6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2" y="3669"/>
                <a:ext cx="42" cy="35"/>
              </a:xfrm>
              <a:custGeom>
                <a:avLst/>
                <a:gdLst>
                  <a:gd name="T0" fmla="*/ 18 w 18"/>
                  <a:gd name="T1" fmla="*/ 1 h 15"/>
                  <a:gd name="T2" fmla="*/ 18 w 18"/>
                  <a:gd name="T3" fmla="*/ 15 h 15"/>
                  <a:gd name="T4" fmla="*/ 0 w 18"/>
                  <a:gd name="T5" fmla="*/ 14 h 15"/>
                  <a:gd name="T6" fmla="*/ 0 w 18"/>
                  <a:gd name="T7" fmla="*/ 0 h 15"/>
                  <a:gd name="T8" fmla="*/ 18 w 18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18" y="1"/>
                    </a:moveTo>
                    <a:cubicBezTo>
                      <a:pt x="18" y="15"/>
                      <a:pt x="18" y="15"/>
                      <a:pt x="18" y="15"/>
                    </a:cubicBezTo>
                    <a:cubicBezTo>
                      <a:pt x="11" y="15"/>
                      <a:pt x="5" y="15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1"/>
                      <a:pt x="11" y="1"/>
                      <a:pt x="18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D54A3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Freeform 151">
                <a:extLst>
                  <a:ext uri="{FF2B5EF4-FFF2-40B4-BE49-F238E27FC236}">
                    <a16:creationId xmlns:a16="http://schemas.microsoft.com/office/drawing/2014/main" id="{E53C4E1B-AACD-4DE9-81D2-DBC415778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5" y="3659"/>
                <a:ext cx="33" cy="40"/>
              </a:xfrm>
              <a:custGeom>
                <a:avLst/>
                <a:gdLst>
                  <a:gd name="T0" fmla="*/ 0 w 14"/>
                  <a:gd name="T1" fmla="*/ 12 h 17"/>
                  <a:gd name="T2" fmla="*/ 0 w 14"/>
                  <a:gd name="T3" fmla="*/ 0 h 17"/>
                  <a:gd name="T4" fmla="*/ 14 w 14"/>
                  <a:gd name="T5" fmla="*/ 3 h 17"/>
                  <a:gd name="T6" fmla="*/ 14 w 14"/>
                  <a:gd name="T7" fmla="*/ 17 h 17"/>
                  <a:gd name="T8" fmla="*/ 0 w 14"/>
                  <a:gd name="T9" fmla="*/ 13 h 17"/>
                  <a:gd name="T10" fmla="*/ 0 w 14"/>
                  <a:gd name="T1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7">
                    <a:moveTo>
                      <a:pt x="0" y="1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1"/>
                      <a:pt x="9" y="2"/>
                      <a:pt x="14" y="3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9" y="16"/>
                      <a:pt x="4" y="15"/>
                      <a:pt x="0" y="13"/>
                    </a:cubicBezTo>
                    <a:cubicBezTo>
                      <a:pt x="0" y="13"/>
                      <a:pt x="0" y="13"/>
                      <a:pt x="0" y="1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D54A3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Freeform 152">
                <a:extLst>
                  <a:ext uri="{FF2B5EF4-FFF2-40B4-BE49-F238E27FC236}">
                    <a16:creationId xmlns:a16="http://schemas.microsoft.com/office/drawing/2014/main" id="{E8AF7DE1-D3AF-434C-8FB9-004AD8DA0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0" y="3569"/>
                <a:ext cx="262" cy="90"/>
              </a:xfrm>
              <a:custGeom>
                <a:avLst/>
                <a:gdLst>
                  <a:gd name="T0" fmla="*/ 56 w 112"/>
                  <a:gd name="T1" fmla="*/ 38 h 38"/>
                  <a:gd name="T2" fmla="*/ 15 w 112"/>
                  <a:gd name="T3" fmla="*/ 31 h 38"/>
                  <a:gd name="T4" fmla="*/ 4 w 112"/>
                  <a:gd name="T5" fmla="*/ 25 h 38"/>
                  <a:gd name="T6" fmla="*/ 0 w 112"/>
                  <a:gd name="T7" fmla="*/ 18 h 38"/>
                  <a:gd name="T8" fmla="*/ 4 w 112"/>
                  <a:gd name="T9" fmla="*/ 12 h 38"/>
                  <a:gd name="T10" fmla="*/ 56 w 112"/>
                  <a:gd name="T11" fmla="*/ 0 h 38"/>
                  <a:gd name="T12" fmla="*/ 97 w 112"/>
                  <a:gd name="T13" fmla="*/ 6 h 38"/>
                  <a:gd name="T14" fmla="*/ 108 w 112"/>
                  <a:gd name="T15" fmla="*/ 12 h 38"/>
                  <a:gd name="T16" fmla="*/ 112 w 112"/>
                  <a:gd name="T17" fmla="*/ 18 h 38"/>
                  <a:gd name="T18" fmla="*/ 108 w 112"/>
                  <a:gd name="T19" fmla="*/ 25 h 38"/>
                  <a:gd name="T20" fmla="*/ 56 w 112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38">
                    <a:moveTo>
                      <a:pt x="56" y="38"/>
                    </a:moveTo>
                    <a:cubicBezTo>
                      <a:pt x="40" y="38"/>
                      <a:pt x="25" y="35"/>
                      <a:pt x="15" y="31"/>
                    </a:cubicBezTo>
                    <a:cubicBezTo>
                      <a:pt x="10" y="29"/>
                      <a:pt x="6" y="27"/>
                      <a:pt x="4" y="25"/>
                    </a:cubicBezTo>
                    <a:cubicBezTo>
                      <a:pt x="1" y="22"/>
                      <a:pt x="0" y="21"/>
                      <a:pt x="0" y="18"/>
                    </a:cubicBezTo>
                    <a:cubicBezTo>
                      <a:pt x="0" y="17"/>
                      <a:pt x="1" y="15"/>
                      <a:pt x="4" y="12"/>
                    </a:cubicBezTo>
                    <a:cubicBezTo>
                      <a:pt x="11" y="5"/>
                      <a:pt x="32" y="0"/>
                      <a:pt x="56" y="0"/>
                    </a:cubicBezTo>
                    <a:cubicBezTo>
                      <a:pt x="72" y="0"/>
                      <a:pt x="86" y="2"/>
                      <a:pt x="97" y="6"/>
                    </a:cubicBezTo>
                    <a:cubicBezTo>
                      <a:pt x="102" y="8"/>
                      <a:pt x="106" y="10"/>
                      <a:pt x="108" y="12"/>
                    </a:cubicBezTo>
                    <a:cubicBezTo>
                      <a:pt x="111" y="15"/>
                      <a:pt x="112" y="17"/>
                      <a:pt x="112" y="18"/>
                    </a:cubicBezTo>
                    <a:cubicBezTo>
                      <a:pt x="112" y="21"/>
                      <a:pt x="111" y="22"/>
                      <a:pt x="108" y="25"/>
                    </a:cubicBezTo>
                    <a:cubicBezTo>
                      <a:pt x="101" y="32"/>
                      <a:pt x="80" y="38"/>
                      <a:pt x="56" y="3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D54A3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Freeform 153">
                <a:extLst>
                  <a:ext uri="{FF2B5EF4-FFF2-40B4-BE49-F238E27FC236}">
                    <a16:creationId xmlns:a16="http://schemas.microsoft.com/office/drawing/2014/main" id="{AB546B5E-5B83-45AB-BCB9-03175E4F3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" y="3638"/>
                <a:ext cx="24" cy="47"/>
              </a:xfrm>
              <a:custGeom>
                <a:avLst/>
                <a:gdLst>
                  <a:gd name="T0" fmla="*/ 0 w 10"/>
                  <a:gd name="T1" fmla="*/ 20 h 20"/>
                  <a:gd name="T2" fmla="*/ 0 w 10"/>
                  <a:gd name="T3" fmla="*/ 7 h 20"/>
                  <a:gd name="T4" fmla="*/ 10 w 10"/>
                  <a:gd name="T5" fmla="*/ 0 h 20"/>
                  <a:gd name="T6" fmla="*/ 10 w 10"/>
                  <a:gd name="T7" fmla="*/ 9 h 20"/>
                  <a:gd name="T8" fmla="*/ 6 w 10"/>
                  <a:gd name="T9" fmla="*/ 16 h 20"/>
                  <a:gd name="T10" fmla="*/ 0 w 10"/>
                  <a:gd name="T1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0">
                    <a:moveTo>
                      <a:pt x="0" y="2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4" y="5"/>
                      <a:pt x="7" y="3"/>
                      <a:pt x="10" y="0"/>
                    </a:cubicBezTo>
                    <a:cubicBezTo>
                      <a:pt x="10" y="4"/>
                      <a:pt x="10" y="7"/>
                      <a:pt x="10" y="9"/>
                    </a:cubicBezTo>
                    <a:cubicBezTo>
                      <a:pt x="10" y="11"/>
                      <a:pt x="9" y="13"/>
                      <a:pt x="6" y="16"/>
                    </a:cubicBezTo>
                    <a:cubicBezTo>
                      <a:pt x="4" y="17"/>
                      <a:pt x="2" y="18"/>
                      <a:pt x="0" y="2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D54A3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Freeform 154">
                <a:extLst>
                  <a:ext uri="{FF2B5EF4-FFF2-40B4-BE49-F238E27FC236}">
                    <a16:creationId xmlns:a16="http://schemas.microsoft.com/office/drawing/2014/main" id="{558A7BB4-F543-47F7-A8EE-01A61C8A6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0" y="3638"/>
                <a:ext cx="18" cy="45"/>
              </a:xfrm>
              <a:custGeom>
                <a:avLst/>
                <a:gdLst>
                  <a:gd name="T0" fmla="*/ 0 w 8"/>
                  <a:gd name="T1" fmla="*/ 0 h 19"/>
                  <a:gd name="T2" fmla="*/ 8 w 8"/>
                  <a:gd name="T3" fmla="*/ 6 h 19"/>
                  <a:gd name="T4" fmla="*/ 8 w 8"/>
                  <a:gd name="T5" fmla="*/ 19 h 19"/>
                  <a:gd name="T6" fmla="*/ 4 w 8"/>
                  <a:gd name="T7" fmla="*/ 16 h 19"/>
                  <a:gd name="T8" fmla="*/ 0 w 8"/>
                  <a:gd name="T9" fmla="*/ 9 h 19"/>
                  <a:gd name="T10" fmla="*/ 0 w 8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9">
                    <a:moveTo>
                      <a:pt x="0" y="0"/>
                    </a:moveTo>
                    <a:cubicBezTo>
                      <a:pt x="3" y="3"/>
                      <a:pt x="5" y="4"/>
                      <a:pt x="8" y="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7" y="18"/>
                      <a:pt x="5" y="17"/>
                      <a:pt x="4" y="16"/>
                    </a:cubicBezTo>
                    <a:cubicBezTo>
                      <a:pt x="1" y="13"/>
                      <a:pt x="0" y="11"/>
                      <a:pt x="0" y="9"/>
                    </a:cubicBezTo>
                    <a:cubicBezTo>
                      <a:pt x="0" y="7"/>
                      <a:pt x="0" y="4"/>
                      <a:pt x="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D54A3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Freeform 155">
                <a:extLst>
                  <a:ext uri="{FF2B5EF4-FFF2-40B4-BE49-F238E27FC236}">
                    <a16:creationId xmlns:a16="http://schemas.microsoft.com/office/drawing/2014/main" id="{83B1F6A5-DC79-4081-86C8-800AC336D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0" y="3662"/>
                <a:ext cx="239" cy="71"/>
              </a:xfrm>
              <a:custGeom>
                <a:avLst/>
                <a:gdLst>
                  <a:gd name="T0" fmla="*/ 102 w 102"/>
                  <a:gd name="T1" fmla="*/ 21 h 30"/>
                  <a:gd name="T2" fmla="*/ 56 w 102"/>
                  <a:gd name="T3" fmla="*/ 30 h 30"/>
                  <a:gd name="T4" fmla="*/ 15 w 102"/>
                  <a:gd name="T5" fmla="*/ 24 h 30"/>
                  <a:gd name="T6" fmla="*/ 3 w 102"/>
                  <a:gd name="T7" fmla="*/ 17 h 30"/>
                  <a:gd name="T8" fmla="*/ 0 w 102"/>
                  <a:gd name="T9" fmla="*/ 11 h 30"/>
                  <a:gd name="T10" fmla="*/ 3 w 102"/>
                  <a:gd name="T11" fmla="*/ 5 h 30"/>
                  <a:gd name="T12" fmla="*/ 11 w 102"/>
                  <a:gd name="T13" fmla="*/ 0 h 30"/>
                  <a:gd name="T14" fmla="*/ 17 w 102"/>
                  <a:gd name="T15" fmla="*/ 10 h 30"/>
                  <a:gd name="T16" fmla="*/ 73 w 102"/>
                  <a:gd name="T17" fmla="*/ 24 h 30"/>
                  <a:gd name="T18" fmla="*/ 102 w 102"/>
                  <a:gd name="T19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30">
                    <a:moveTo>
                      <a:pt x="102" y="21"/>
                    </a:moveTo>
                    <a:cubicBezTo>
                      <a:pt x="92" y="27"/>
                      <a:pt x="75" y="30"/>
                      <a:pt x="56" y="30"/>
                    </a:cubicBezTo>
                    <a:cubicBezTo>
                      <a:pt x="39" y="30"/>
                      <a:pt x="25" y="28"/>
                      <a:pt x="15" y="24"/>
                    </a:cubicBezTo>
                    <a:cubicBezTo>
                      <a:pt x="10" y="22"/>
                      <a:pt x="6" y="20"/>
                      <a:pt x="3" y="17"/>
                    </a:cubicBezTo>
                    <a:cubicBezTo>
                      <a:pt x="1" y="15"/>
                      <a:pt x="0" y="13"/>
                      <a:pt x="0" y="11"/>
                    </a:cubicBezTo>
                    <a:cubicBezTo>
                      <a:pt x="0" y="9"/>
                      <a:pt x="1" y="7"/>
                      <a:pt x="3" y="5"/>
                    </a:cubicBezTo>
                    <a:cubicBezTo>
                      <a:pt x="5" y="3"/>
                      <a:pt x="8" y="1"/>
                      <a:pt x="11" y="0"/>
                    </a:cubicBezTo>
                    <a:cubicBezTo>
                      <a:pt x="11" y="4"/>
                      <a:pt x="14" y="7"/>
                      <a:pt x="17" y="10"/>
                    </a:cubicBezTo>
                    <a:cubicBezTo>
                      <a:pt x="27" y="19"/>
                      <a:pt x="48" y="24"/>
                      <a:pt x="73" y="24"/>
                    </a:cubicBezTo>
                    <a:cubicBezTo>
                      <a:pt x="83" y="24"/>
                      <a:pt x="93" y="23"/>
                      <a:pt x="102" y="2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D54A3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Freeform 156">
                <a:extLst>
                  <a:ext uri="{FF2B5EF4-FFF2-40B4-BE49-F238E27FC236}">
                    <a16:creationId xmlns:a16="http://schemas.microsoft.com/office/drawing/2014/main" id="{1204AD1A-078B-4F7D-A7E8-65E9F5328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9" y="3659"/>
                <a:ext cx="35" cy="40"/>
              </a:xfrm>
              <a:custGeom>
                <a:avLst/>
                <a:gdLst>
                  <a:gd name="T0" fmla="*/ 0 w 15"/>
                  <a:gd name="T1" fmla="*/ 4 h 17"/>
                  <a:gd name="T2" fmla="*/ 15 w 15"/>
                  <a:gd name="T3" fmla="*/ 0 h 17"/>
                  <a:gd name="T4" fmla="*/ 15 w 15"/>
                  <a:gd name="T5" fmla="*/ 13 h 17"/>
                  <a:gd name="T6" fmla="*/ 0 w 15"/>
                  <a:gd name="T7" fmla="*/ 17 h 17"/>
                  <a:gd name="T8" fmla="*/ 0 w 15"/>
                  <a:gd name="T9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0" y="4"/>
                    </a:moveTo>
                    <a:cubicBezTo>
                      <a:pt x="6" y="2"/>
                      <a:pt x="10" y="1"/>
                      <a:pt x="15" y="0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0" y="15"/>
                      <a:pt x="6" y="16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D54A3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Freeform 157">
                <a:extLst>
                  <a:ext uri="{FF2B5EF4-FFF2-40B4-BE49-F238E27FC236}">
                    <a16:creationId xmlns:a16="http://schemas.microsoft.com/office/drawing/2014/main" id="{5731432F-074E-40D4-B5BB-F899569B7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6" y="3744"/>
                <a:ext cx="39" cy="36"/>
              </a:xfrm>
              <a:custGeom>
                <a:avLst/>
                <a:gdLst>
                  <a:gd name="T0" fmla="*/ 0 w 17"/>
                  <a:gd name="T1" fmla="*/ 15 h 15"/>
                  <a:gd name="T2" fmla="*/ 0 w 17"/>
                  <a:gd name="T3" fmla="*/ 1 h 15"/>
                  <a:gd name="T4" fmla="*/ 17 w 17"/>
                  <a:gd name="T5" fmla="*/ 0 h 15"/>
                  <a:gd name="T6" fmla="*/ 17 w 17"/>
                  <a:gd name="T7" fmla="*/ 14 h 15"/>
                  <a:gd name="T8" fmla="*/ 0 w 17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0" y="15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12" y="1"/>
                      <a:pt x="17" y="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2" y="14"/>
                      <a:pt x="6" y="15"/>
                      <a:pt x="0" y="1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D54A3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Freeform 158">
                <a:extLst>
                  <a:ext uri="{FF2B5EF4-FFF2-40B4-BE49-F238E27FC236}">
                    <a16:creationId xmlns:a16="http://schemas.microsoft.com/office/drawing/2014/main" id="{7E936A22-1AAE-455F-A64C-465978A6C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0" y="3735"/>
                <a:ext cx="32" cy="40"/>
              </a:xfrm>
              <a:custGeom>
                <a:avLst/>
                <a:gdLst>
                  <a:gd name="T0" fmla="*/ 0 w 14"/>
                  <a:gd name="T1" fmla="*/ 17 h 17"/>
                  <a:gd name="T2" fmla="*/ 0 w 14"/>
                  <a:gd name="T3" fmla="*/ 3 h 17"/>
                  <a:gd name="T4" fmla="*/ 14 w 14"/>
                  <a:gd name="T5" fmla="*/ 0 h 17"/>
                  <a:gd name="T6" fmla="*/ 14 w 14"/>
                  <a:gd name="T7" fmla="*/ 12 h 17"/>
                  <a:gd name="T8" fmla="*/ 0 w 14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0" y="1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5" y="2"/>
                      <a:pt x="10" y="1"/>
                      <a:pt x="14" y="0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0" y="14"/>
                      <a:pt x="5" y="15"/>
                      <a:pt x="0" y="1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D54A3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Freeform 159">
                <a:extLst>
                  <a:ext uri="{FF2B5EF4-FFF2-40B4-BE49-F238E27FC236}">
                    <a16:creationId xmlns:a16="http://schemas.microsoft.com/office/drawing/2014/main" id="{0F51C957-BEBB-49DB-846F-BA8834A40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6" y="3714"/>
                <a:ext cx="24" cy="45"/>
              </a:xfrm>
              <a:custGeom>
                <a:avLst/>
                <a:gdLst>
                  <a:gd name="T0" fmla="*/ 7 w 10"/>
                  <a:gd name="T1" fmla="*/ 15 h 19"/>
                  <a:gd name="T2" fmla="*/ 0 w 10"/>
                  <a:gd name="T3" fmla="*/ 19 h 19"/>
                  <a:gd name="T4" fmla="*/ 0 w 10"/>
                  <a:gd name="T5" fmla="*/ 6 h 19"/>
                  <a:gd name="T6" fmla="*/ 10 w 10"/>
                  <a:gd name="T7" fmla="*/ 0 h 19"/>
                  <a:gd name="T8" fmla="*/ 10 w 10"/>
                  <a:gd name="T9" fmla="*/ 9 h 19"/>
                  <a:gd name="T10" fmla="*/ 7 w 10"/>
                  <a:gd name="T11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9">
                    <a:moveTo>
                      <a:pt x="7" y="15"/>
                    </a:moveTo>
                    <a:cubicBezTo>
                      <a:pt x="5" y="17"/>
                      <a:pt x="3" y="18"/>
                      <a:pt x="0" y="1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5"/>
                      <a:pt x="8" y="2"/>
                      <a:pt x="10" y="0"/>
                    </a:cubicBezTo>
                    <a:cubicBezTo>
                      <a:pt x="10" y="3"/>
                      <a:pt x="10" y="6"/>
                      <a:pt x="10" y="9"/>
                    </a:cubicBezTo>
                    <a:cubicBezTo>
                      <a:pt x="10" y="10"/>
                      <a:pt x="10" y="13"/>
                      <a:pt x="7" y="1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D54A3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Freeform 160">
                <a:extLst>
                  <a:ext uri="{FF2B5EF4-FFF2-40B4-BE49-F238E27FC236}">
                    <a16:creationId xmlns:a16="http://schemas.microsoft.com/office/drawing/2014/main" id="{06BAF560-B557-417D-A376-82A9B94FF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1" y="3782"/>
                <a:ext cx="23" cy="45"/>
              </a:xfrm>
              <a:custGeom>
                <a:avLst/>
                <a:gdLst>
                  <a:gd name="T0" fmla="*/ 10 w 10"/>
                  <a:gd name="T1" fmla="*/ 9 h 19"/>
                  <a:gd name="T2" fmla="*/ 6 w 10"/>
                  <a:gd name="T3" fmla="*/ 15 h 19"/>
                  <a:gd name="T4" fmla="*/ 0 w 10"/>
                  <a:gd name="T5" fmla="*/ 19 h 19"/>
                  <a:gd name="T6" fmla="*/ 0 w 10"/>
                  <a:gd name="T7" fmla="*/ 6 h 19"/>
                  <a:gd name="T8" fmla="*/ 10 w 10"/>
                  <a:gd name="T9" fmla="*/ 0 h 19"/>
                  <a:gd name="T10" fmla="*/ 10 w 10"/>
                  <a:gd name="T11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9">
                    <a:moveTo>
                      <a:pt x="10" y="9"/>
                    </a:moveTo>
                    <a:cubicBezTo>
                      <a:pt x="10" y="11"/>
                      <a:pt x="9" y="13"/>
                      <a:pt x="6" y="15"/>
                    </a:cubicBezTo>
                    <a:cubicBezTo>
                      <a:pt x="5" y="16"/>
                      <a:pt x="3" y="18"/>
                      <a:pt x="0" y="1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5"/>
                      <a:pt x="7" y="2"/>
                      <a:pt x="10" y="0"/>
                    </a:cubicBezTo>
                    <a:cubicBezTo>
                      <a:pt x="10" y="4"/>
                      <a:pt x="10" y="6"/>
                      <a:pt x="10" y="9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D54A3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Freeform 161">
                <a:extLst>
                  <a:ext uri="{FF2B5EF4-FFF2-40B4-BE49-F238E27FC236}">
                    <a16:creationId xmlns:a16="http://schemas.microsoft.com/office/drawing/2014/main" id="{A673CE24-9D38-477B-BCCC-ED018A6B8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2" y="3792"/>
                <a:ext cx="21" cy="35"/>
              </a:xfrm>
              <a:custGeom>
                <a:avLst/>
                <a:gdLst>
                  <a:gd name="T0" fmla="*/ 9 w 9"/>
                  <a:gd name="T1" fmla="*/ 2 h 15"/>
                  <a:gd name="T2" fmla="*/ 9 w 9"/>
                  <a:gd name="T3" fmla="*/ 15 h 15"/>
                  <a:gd name="T4" fmla="*/ 4 w 9"/>
                  <a:gd name="T5" fmla="*/ 11 h 15"/>
                  <a:gd name="T6" fmla="*/ 0 w 9"/>
                  <a:gd name="T7" fmla="*/ 5 h 15"/>
                  <a:gd name="T8" fmla="*/ 0 w 9"/>
                  <a:gd name="T9" fmla="*/ 0 h 15"/>
                  <a:gd name="T10" fmla="*/ 6 w 9"/>
                  <a:gd name="T11" fmla="*/ 0 h 15"/>
                  <a:gd name="T12" fmla="*/ 9 w 9"/>
                  <a:gd name="T13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5">
                    <a:moveTo>
                      <a:pt x="9" y="2"/>
                    </a:moveTo>
                    <a:cubicBezTo>
                      <a:pt x="9" y="15"/>
                      <a:pt x="9" y="15"/>
                      <a:pt x="9" y="15"/>
                    </a:cubicBezTo>
                    <a:cubicBezTo>
                      <a:pt x="7" y="14"/>
                      <a:pt x="6" y="12"/>
                      <a:pt x="4" y="11"/>
                    </a:cubicBezTo>
                    <a:cubicBezTo>
                      <a:pt x="1" y="9"/>
                      <a:pt x="0" y="7"/>
                      <a:pt x="0" y="5"/>
                    </a:cubicBezTo>
                    <a:cubicBezTo>
                      <a:pt x="0" y="4"/>
                      <a:pt x="0" y="1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7" y="1"/>
                      <a:pt x="8" y="1"/>
                      <a:pt x="9" y="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D54A3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Freeform 162">
                <a:extLst>
                  <a:ext uri="{FF2B5EF4-FFF2-40B4-BE49-F238E27FC236}">
                    <a16:creationId xmlns:a16="http://schemas.microsoft.com/office/drawing/2014/main" id="{8EAAC7B2-34B3-4019-95EB-B6081C5AE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6" y="3813"/>
                <a:ext cx="40" cy="36"/>
              </a:xfrm>
              <a:custGeom>
                <a:avLst/>
                <a:gdLst>
                  <a:gd name="T0" fmla="*/ 17 w 17"/>
                  <a:gd name="T1" fmla="*/ 15 h 15"/>
                  <a:gd name="T2" fmla="*/ 0 w 17"/>
                  <a:gd name="T3" fmla="*/ 13 h 15"/>
                  <a:gd name="T4" fmla="*/ 0 w 17"/>
                  <a:gd name="T5" fmla="*/ 0 h 15"/>
                  <a:gd name="T6" fmla="*/ 17 w 17"/>
                  <a:gd name="T7" fmla="*/ 1 h 15"/>
                  <a:gd name="T8" fmla="*/ 17 w 17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7" y="15"/>
                    </a:moveTo>
                    <a:cubicBezTo>
                      <a:pt x="11" y="14"/>
                      <a:pt x="5" y="14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11" y="1"/>
                      <a:pt x="17" y="1"/>
                    </a:cubicBezTo>
                    <a:lnTo>
                      <a:pt x="17" y="1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D54A3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Freeform 163">
                <a:extLst>
                  <a:ext uri="{FF2B5EF4-FFF2-40B4-BE49-F238E27FC236}">
                    <a16:creationId xmlns:a16="http://schemas.microsoft.com/office/drawing/2014/main" id="{0E455B81-A2C2-4259-90DD-F3D41CC49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0" y="3714"/>
                <a:ext cx="19" cy="45"/>
              </a:xfrm>
              <a:custGeom>
                <a:avLst/>
                <a:gdLst>
                  <a:gd name="T0" fmla="*/ 8 w 8"/>
                  <a:gd name="T1" fmla="*/ 19 h 19"/>
                  <a:gd name="T2" fmla="*/ 3 w 8"/>
                  <a:gd name="T3" fmla="*/ 15 h 19"/>
                  <a:gd name="T4" fmla="*/ 0 w 8"/>
                  <a:gd name="T5" fmla="*/ 9 h 19"/>
                  <a:gd name="T6" fmla="*/ 0 w 8"/>
                  <a:gd name="T7" fmla="*/ 0 h 19"/>
                  <a:gd name="T8" fmla="*/ 8 w 8"/>
                  <a:gd name="T9" fmla="*/ 6 h 19"/>
                  <a:gd name="T10" fmla="*/ 8 w 8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9">
                    <a:moveTo>
                      <a:pt x="8" y="19"/>
                    </a:moveTo>
                    <a:cubicBezTo>
                      <a:pt x="6" y="17"/>
                      <a:pt x="5" y="16"/>
                      <a:pt x="3" y="15"/>
                    </a:cubicBezTo>
                    <a:cubicBezTo>
                      <a:pt x="1" y="13"/>
                      <a:pt x="0" y="10"/>
                      <a:pt x="0" y="9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2" y="2"/>
                      <a:pt x="5" y="4"/>
                      <a:pt x="8" y="6"/>
                    </a:cubicBez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D54A3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Freeform 164">
                <a:extLst>
                  <a:ext uri="{FF2B5EF4-FFF2-40B4-BE49-F238E27FC236}">
                    <a16:creationId xmlns:a16="http://schemas.microsoft.com/office/drawing/2014/main" id="{98E630B3-8A6B-415A-B9B3-276C1002A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3" y="3733"/>
                <a:ext cx="35" cy="42"/>
              </a:xfrm>
              <a:custGeom>
                <a:avLst/>
                <a:gdLst>
                  <a:gd name="T0" fmla="*/ 15 w 15"/>
                  <a:gd name="T1" fmla="*/ 18 h 18"/>
                  <a:gd name="T2" fmla="*/ 1 w 15"/>
                  <a:gd name="T3" fmla="*/ 13 h 18"/>
                  <a:gd name="T4" fmla="*/ 0 w 15"/>
                  <a:gd name="T5" fmla="*/ 13 h 18"/>
                  <a:gd name="T6" fmla="*/ 0 w 15"/>
                  <a:gd name="T7" fmla="*/ 0 h 18"/>
                  <a:gd name="T8" fmla="*/ 15 w 15"/>
                  <a:gd name="T9" fmla="*/ 4 h 18"/>
                  <a:gd name="T10" fmla="*/ 15 w 15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8">
                    <a:moveTo>
                      <a:pt x="15" y="18"/>
                    </a:moveTo>
                    <a:cubicBezTo>
                      <a:pt x="10" y="16"/>
                      <a:pt x="5" y="15"/>
                      <a:pt x="1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2"/>
                      <a:pt x="10" y="3"/>
                      <a:pt x="15" y="4"/>
                    </a:cubicBezTo>
                    <a:lnTo>
                      <a:pt x="15" y="1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D54A3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Freeform 165">
                <a:extLst>
                  <a:ext uri="{FF2B5EF4-FFF2-40B4-BE49-F238E27FC236}">
                    <a16:creationId xmlns:a16="http://schemas.microsoft.com/office/drawing/2014/main" id="{7803564B-4C03-4464-8277-9441D4E4F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2" y="3744"/>
                <a:ext cx="40" cy="36"/>
              </a:xfrm>
              <a:custGeom>
                <a:avLst/>
                <a:gdLst>
                  <a:gd name="T0" fmla="*/ 17 w 17"/>
                  <a:gd name="T1" fmla="*/ 15 h 15"/>
                  <a:gd name="T2" fmla="*/ 0 w 17"/>
                  <a:gd name="T3" fmla="*/ 13 h 15"/>
                  <a:gd name="T4" fmla="*/ 0 w 17"/>
                  <a:gd name="T5" fmla="*/ 0 h 15"/>
                  <a:gd name="T6" fmla="*/ 17 w 17"/>
                  <a:gd name="T7" fmla="*/ 1 h 15"/>
                  <a:gd name="T8" fmla="*/ 17 w 17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7" y="15"/>
                    </a:moveTo>
                    <a:cubicBezTo>
                      <a:pt x="11" y="15"/>
                      <a:pt x="6" y="14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11" y="1"/>
                      <a:pt x="17" y="1"/>
                    </a:cubicBezTo>
                    <a:cubicBezTo>
                      <a:pt x="17" y="15"/>
                      <a:pt x="17" y="15"/>
                      <a:pt x="17" y="1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D54A3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Freeform 166">
                <a:extLst>
                  <a:ext uri="{FF2B5EF4-FFF2-40B4-BE49-F238E27FC236}">
                    <a16:creationId xmlns:a16="http://schemas.microsoft.com/office/drawing/2014/main" id="{904CF1F0-8FA9-4F99-A82E-7969EABAB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7" y="3801"/>
                <a:ext cx="35" cy="43"/>
              </a:xfrm>
              <a:custGeom>
                <a:avLst/>
                <a:gdLst>
                  <a:gd name="T0" fmla="*/ 15 w 15"/>
                  <a:gd name="T1" fmla="*/ 18 h 18"/>
                  <a:gd name="T2" fmla="*/ 1 w 15"/>
                  <a:gd name="T3" fmla="*/ 14 h 18"/>
                  <a:gd name="T4" fmla="*/ 0 w 15"/>
                  <a:gd name="T5" fmla="*/ 13 h 18"/>
                  <a:gd name="T6" fmla="*/ 0 w 15"/>
                  <a:gd name="T7" fmla="*/ 0 h 18"/>
                  <a:gd name="T8" fmla="*/ 15 w 15"/>
                  <a:gd name="T9" fmla="*/ 4 h 18"/>
                  <a:gd name="T10" fmla="*/ 15 w 15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8">
                    <a:moveTo>
                      <a:pt x="15" y="18"/>
                    </a:moveTo>
                    <a:cubicBezTo>
                      <a:pt x="10" y="17"/>
                      <a:pt x="5" y="15"/>
                      <a:pt x="1" y="14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"/>
                      <a:pt x="9" y="3"/>
                      <a:pt x="15" y="4"/>
                    </a:cubicBezTo>
                    <a:lnTo>
                      <a:pt x="15" y="1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D54A3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Freeform 167">
                <a:extLst>
                  <a:ext uri="{FF2B5EF4-FFF2-40B4-BE49-F238E27FC236}">
                    <a16:creationId xmlns:a16="http://schemas.microsoft.com/office/drawing/2014/main" id="{79D6738C-3845-4736-B489-383E80E9A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" y="3804"/>
                <a:ext cx="36" cy="40"/>
              </a:xfrm>
              <a:custGeom>
                <a:avLst/>
                <a:gdLst>
                  <a:gd name="T0" fmla="*/ 15 w 15"/>
                  <a:gd name="T1" fmla="*/ 13 h 17"/>
                  <a:gd name="T2" fmla="*/ 0 w 15"/>
                  <a:gd name="T3" fmla="*/ 17 h 17"/>
                  <a:gd name="T4" fmla="*/ 0 w 15"/>
                  <a:gd name="T5" fmla="*/ 3 h 17"/>
                  <a:gd name="T6" fmla="*/ 15 w 15"/>
                  <a:gd name="T7" fmla="*/ 0 h 17"/>
                  <a:gd name="T8" fmla="*/ 15 w 15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5" y="13"/>
                    </a:moveTo>
                    <a:cubicBezTo>
                      <a:pt x="11" y="14"/>
                      <a:pt x="6" y="16"/>
                      <a:pt x="0" y="1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6" y="2"/>
                      <a:pt x="11" y="1"/>
                      <a:pt x="15" y="0"/>
                    </a:cubicBezTo>
                    <a:lnTo>
                      <a:pt x="15" y="1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D54A3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Freeform 168">
                <a:extLst>
                  <a:ext uri="{FF2B5EF4-FFF2-40B4-BE49-F238E27FC236}">
                    <a16:creationId xmlns:a16="http://schemas.microsoft.com/office/drawing/2014/main" id="{22533C41-D63B-48AE-A845-9615D9C8C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0" y="3813"/>
                <a:ext cx="40" cy="36"/>
              </a:xfrm>
              <a:custGeom>
                <a:avLst/>
                <a:gdLst>
                  <a:gd name="T0" fmla="*/ 17 w 17"/>
                  <a:gd name="T1" fmla="*/ 14 h 15"/>
                  <a:gd name="T2" fmla="*/ 0 w 17"/>
                  <a:gd name="T3" fmla="*/ 15 h 15"/>
                  <a:gd name="T4" fmla="*/ 0 w 17"/>
                  <a:gd name="T5" fmla="*/ 1 h 15"/>
                  <a:gd name="T6" fmla="*/ 17 w 17"/>
                  <a:gd name="T7" fmla="*/ 0 h 15"/>
                  <a:gd name="T8" fmla="*/ 17 w 17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7" y="14"/>
                    </a:moveTo>
                    <a:cubicBezTo>
                      <a:pt x="11" y="14"/>
                      <a:pt x="6" y="15"/>
                      <a:pt x="0" y="1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11" y="0"/>
                      <a:pt x="17" y="0"/>
                    </a:cubicBez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D54A3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Freeform 169">
                <a:extLst>
                  <a:ext uri="{FF2B5EF4-FFF2-40B4-BE49-F238E27FC236}">
                    <a16:creationId xmlns:a16="http://schemas.microsoft.com/office/drawing/2014/main" id="{076B04FC-F1D6-4B04-A6C7-0A2121B43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8" y="3718"/>
                <a:ext cx="201" cy="83"/>
              </a:xfrm>
              <a:custGeom>
                <a:avLst/>
                <a:gdLst>
                  <a:gd name="T0" fmla="*/ 39 w 86"/>
                  <a:gd name="T1" fmla="*/ 25 h 35"/>
                  <a:gd name="T2" fmla="*/ 53 w 86"/>
                  <a:gd name="T3" fmla="*/ 18 h 35"/>
                  <a:gd name="T4" fmla="*/ 59 w 86"/>
                  <a:gd name="T5" fmla="*/ 7 h 35"/>
                  <a:gd name="T6" fmla="*/ 59 w 86"/>
                  <a:gd name="T7" fmla="*/ 0 h 35"/>
                  <a:gd name="T8" fmla="*/ 73 w 86"/>
                  <a:gd name="T9" fmla="*/ 4 h 35"/>
                  <a:gd name="T10" fmla="*/ 73 w 86"/>
                  <a:gd name="T11" fmla="*/ 4 h 35"/>
                  <a:gd name="T12" fmla="*/ 72 w 86"/>
                  <a:gd name="T13" fmla="*/ 7 h 35"/>
                  <a:gd name="T14" fmla="*/ 76 w 86"/>
                  <a:gd name="T15" fmla="*/ 15 h 35"/>
                  <a:gd name="T16" fmla="*/ 86 w 86"/>
                  <a:gd name="T17" fmla="*/ 21 h 35"/>
                  <a:gd name="T18" fmla="*/ 84 w 86"/>
                  <a:gd name="T19" fmla="*/ 22 h 35"/>
                  <a:gd name="T20" fmla="*/ 32 w 86"/>
                  <a:gd name="T21" fmla="*/ 35 h 35"/>
                  <a:gd name="T22" fmla="*/ 0 w 86"/>
                  <a:gd name="T23" fmla="*/ 32 h 35"/>
                  <a:gd name="T24" fmla="*/ 39 w 86"/>
                  <a:gd name="T25" fmla="*/ 2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6" h="35">
                    <a:moveTo>
                      <a:pt x="39" y="25"/>
                    </a:moveTo>
                    <a:cubicBezTo>
                      <a:pt x="45" y="23"/>
                      <a:pt x="49" y="21"/>
                      <a:pt x="53" y="18"/>
                    </a:cubicBezTo>
                    <a:cubicBezTo>
                      <a:pt x="56" y="15"/>
                      <a:pt x="59" y="11"/>
                      <a:pt x="59" y="7"/>
                    </a:cubicBezTo>
                    <a:cubicBezTo>
                      <a:pt x="59" y="5"/>
                      <a:pt x="59" y="2"/>
                      <a:pt x="59" y="0"/>
                    </a:cubicBezTo>
                    <a:cubicBezTo>
                      <a:pt x="64" y="1"/>
                      <a:pt x="69" y="2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5"/>
                      <a:pt x="72" y="6"/>
                      <a:pt x="72" y="7"/>
                    </a:cubicBezTo>
                    <a:cubicBezTo>
                      <a:pt x="72" y="10"/>
                      <a:pt x="74" y="12"/>
                      <a:pt x="76" y="15"/>
                    </a:cubicBezTo>
                    <a:cubicBezTo>
                      <a:pt x="78" y="17"/>
                      <a:pt x="82" y="19"/>
                      <a:pt x="86" y="21"/>
                    </a:cubicBezTo>
                    <a:cubicBezTo>
                      <a:pt x="85" y="22"/>
                      <a:pt x="85" y="22"/>
                      <a:pt x="84" y="22"/>
                    </a:cubicBezTo>
                    <a:cubicBezTo>
                      <a:pt x="77" y="29"/>
                      <a:pt x="56" y="35"/>
                      <a:pt x="32" y="35"/>
                    </a:cubicBezTo>
                    <a:cubicBezTo>
                      <a:pt x="21" y="35"/>
                      <a:pt x="10" y="34"/>
                      <a:pt x="0" y="32"/>
                    </a:cubicBezTo>
                    <a:cubicBezTo>
                      <a:pt x="15" y="31"/>
                      <a:pt x="29" y="29"/>
                      <a:pt x="39" y="2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D54A3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99" name="Τίτλος 1">
            <a:extLst>
              <a:ext uri="{FF2B5EF4-FFF2-40B4-BE49-F238E27FC236}">
                <a16:creationId xmlns:a16="http://schemas.microsoft.com/office/drawing/2014/main" id="{430D64E2-3389-4BDF-AEEE-F3A9A89E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46138"/>
            <a:ext cx="10972800" cy="900112"/>
          </a:xfrm>
        </p:spPr>
        <p:txBody>
          <a:bodyPr/>
          <a:lstStyle/>
          <a:p>
            <a:r>
              <a:rPr lang="el-GR" sz="2800" dirty="0"/>
              <a:t>Επιπλέον μέτρα</a:t>
            </a:r>
          </a:p>
        </p:txBody>
      </p:sp>
      <p:grpSp>
        <p:nvGrpSpPr>
          <p:cNvPr id="100" name="Ομάδα 159">
            <a:extLst>
              <a:ext uri="{FF2B5EF4-FFF2-40B4-BE49-F238E27FC236}">
                <a16:creationId xmlns:a16="http://schemas.microsoft.com/office/drawing/2014/main" id="{E619A010-B355-437D-A23F-47D042686D64}"/>
              </a:ext>
            </a:extLst>
          </p:cNvPr>
          <p:cNvGrpSpPr/>
          <p:nvPr/>
        </p:nvGrpSpPr>
        <p:grpSpPr>
          <a:xfrm>
            <a:off x="0" y="3672089"/>
            <a:ext cx="5699700" cy="1469770"/>
            <a:chOff x="6152999" y="1743668"/>
            <a:chExt cx="5699700" cy="1469770"/>
          </a:xfrm>
        </p:grpSpPr>
        <p:grpSp>
          <p:nvGrpSpPr>
            <p:cNvPr id="101" name="Group 88">
              <a:extLst>
                <a:ext uri="{FF2B5EF4-FFF2-40B4-BE49-F238E27FC236}">
                  <a16:creationId xmlns:a16="http://schemas.microsoft.com/office/drawing/2014/main" id="{8E201A10-5A35-4DE2-B28E-761999A03FB1}"/>
                </a:ext>
              </a:extLst>
            </p:cNvPr>
            <p:cNvGrpSpPr/>
            <p:nvPr/>
          </p:nvGrpSpPr>
          <p:grpSpPr>
            <a:xfrm>
              <a:off x="6152999" y="1743668"/>
              <a:ext cx="4681860" cy="1469770"/>
              <a:chOff x="6152999" y="1743668"/>
              <a:chExt cx="4681860" cy="1469770"/>
            </a:xfrm>
          </p:grpSpPr>
          <p:grpSp>
            <p:nvGrpSpPr>
              <p:cNvPr id="104" name="Group 63">
                <a:extLst>
                  <a:ext uri="{FF2B5EF4-FFF2-40B4-BE49-F238E27FC236}">
                    <a16:creationId xmlns:a16="http://schemas.microsoft.com/office/drawing/2014/main" id="{06C742F6-E99B-4B4E-9589-E98EFE3E0B85}"/>
                  </a:ext>
                </a:extLst>
              </p:cNvPr>
              <p:cNvGrpSpPr/>
              <p:nvPr/>
            </p:nvGrpSpPr>
            <p:grpSpPr>
              <a:xfrm>
                <a:off x="6152999" y="1743668"/>
                <a:ext cx="4681860" cy="1469770"/>
                <a:chOff x="6152999" y="1743668"/>
                <a:chExt cx="4681860" cy="1469770"/>
              </a:xfrm>
            </p:grpSpPr>
            <p:sp>
              <p:nvSpPr>
                <p:cNvPr id="106" name="Ορθογώνιο 36">
                  <a:extLst>
                    <a:ext uri="{FF2B5EF4-FFF2-40B4-BE49-F238E27FC236}">
                      <a16:creationId xmlns:a16="http://schemas.microsoft.com/office/drawing/2014/main" id="{2E1656FC-8C1C-4749-AFE8-893E0A2D2C2A}"/>
                    </a:ext>
                  </a:extLst>
                </p:cNvPr>
                <p:cNvSpPr/>
                <p:nvPr/>
              </p:nvSpPr>
              <p:spPr bwMode="auto">
                <a:xfrm>
                  <a:off x="6152999" y="1784265"/>
                  <a:ext cx="4672584" cy="1429173"/>
                </a:xfrm>
                <a:prstGeom prst="rect">
                  <a:avLst/>
                </a:prstGeom>
                <a:solidFill>
                  <a:srgbClr val="11985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l-GR" sz="1800" b="0" i="0" u="none" strike="noStrike" cap="none" normalizeH="0" baseline="0" dirty="0">
                    <a:ln>
                      <a:noFill/>
                    </a:ln>
                    <a:solidFill>
                      <a:srgbClr val="0D54A3"/>
                    </a:solidFill>
                    <a:effectLst/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7" name="Isosceles Triangle 44">
                  <a:extLst>
                    <a:ext uri="{FF2B5EF4-FFF2-40B4-BE49-F238E27FC236}">
                      <a16:creationId xmlns:a16="http://schemas.microsoft.com/office/drawing/2014/main" id="{7D50461B-E52F-4322-802C-7E3C2B85AFA9}"/>
                    </a:ext>
                  </a:extLst>
                </p:cNvPr>
                <p:cNvSpPr/>
                <p:nvPr/>
              </p:nvSpPr>
              <p:spPr bwMode="auto">
                <a:xfrm rot="16200000">
                  <a:off x="9837676" y="2209135"/>
                  <a:ext cx="1462650" cy="531716"/>
                </a:xfrm>
                <a:prstGeom prst="triangl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5" name="Rectangle 50">
                <a:extLst>
                  <a:ext uri="{FF2B5EF4-FFF2-40B4-BE49-F238E27FC236}">
                    <a16:creationId xmlns:a16="http://schemas.microsoft.com/office/drawing/2014/main" id="{6F00F059-4062-4B68-87F5-D7F82C1DB5D6}"/>
                  </a:ext>
                </a:extLst>
              </p:cNvPr>
              <p:cNvSpPr/>
              <p:nvPr/>
            </p:nvSpPr>
            <p:spPr>
              <a:xfrm>
                <a:off x="6199839" y="1953191"/>
                <a:ext cx="395470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0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Διασύνδεση του Εθνικού Μητρώου Παραγωγών Αποβλήτων (ΕΜΠΑ) με το ΓΕΜΗ για καλύτερο έλεγχο </a:t>
                </a:r>
              </a:p>
            </p:txBody>
          </p:sp>
        </p:grpSp>
        <p:pic>
          <p:nvPicPr>
            <p:cNvPr id="102" name="Picture 4" descr="Έγγραφα και Δικαιολογητικά Υπηρεσίας Μιας Στάσης (Ι.Κ.Ε.) - Portal ...">
              <a:extLst>
                <a:ext uri="{FF2B5EF4-FFF2-40B4-BE49-F238E27FC236}">
                  <a16:creationId xmlns:a16="http://schemas.microsoft.com/office/drawing/2014/main" id="{628CD02D-4CE8-4728-8BB0-18442A825E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89" t="13280" r="20138" b="37656"/>
            <a:stretch/>
          </p:blipFill>
          <p:spPr bwMode="auto">
            <a:xfrm>
              <a:off x="10918054" y="2637909"/>
              <a:ext cx="934645" cy="313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6" descr="Νέα | Combatt">
              <a:extLst>
                <a:ext uri="{FF2B5EF4-FFF2-40B4-BE49-F238E27FC236}">
                  <a16:creationId xmlns:a16="http://schemas.microsoft.com/office/drawing/2014/main" id="{1FDE32EB-94DC-44DD-BBED-63C384CE27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" t="9155" r="52071" b="15384"/>
            <a:stretch/>
          </p:blipFill>
          <p:spPr bwMode="auto">
            <a:xfrm>
              <a:off x="11037685" y="1967982"/>
              <a:ext cx="694438" cy="588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5" name="Ομάδα 112">
            <a:extLst>
              <a:ext uri="{FF2B5EF4-FFF2-40B4-BE49-F238E27FC236}">
                <a16:creationId xmlns:a16="http://schemas.microsoft.com/office/drawing/2014/main" id="{BB2AB086-D223-42CC-9861-3D1BF2E9860B}"/>
              </a:ext>
            </a:extLst>
          </p:cNvPr>
          <p:cNvGrpSpPr/>
          <p:nvPr/>
        </p:nvGrpSpPr>
        <p:grpSpPr>
          <a:xfrm>
            <a:off x="6307280" y="1956776"/>
            <a:ext cx="5589598" cy="1469770"/>
            <a:chOff x="-7363" y="1959230"/>
            <a:chExt cx="5589598" cy="1469770"/>
          </a:xfrm>
        </p:grpSpPr>
        <p:grpSp>
          <p:nvGrpSpPr>
            <p:cNvPr id="116" name="Ομάδα 114">
              <a:extLst>
                <a:ext uri="{FF2B5EF4-FFF2-40B4-BE49-F238E27FC236}">
                  <a16:creationId xmlns:a16="http://schemas.microsoft.com/office/drawing/2014/main" id="{EF70B281-720E-4CE3-84D8-2F6FF9446C5A}"/>
                </a:ext>
              </a:extLst>
            </p:cNvPr>
            <p:cNvGrpSpPr/>
            <p:nvPr/>
          </p:nvGrpSpPr>
          <p:grpSpPr>
            <a:xfrm>
              <a:off x="-7363" y="1959230"/>
              <a:ext cx="4681135" cy="1469770"/>
              <a:chOff x="-7363" y="1959230"/>
              <a:chExt cx="4681135" cy="1469770"/>
            </a:xfrm>
          </p:grpSpPr>
          <p:grpSp>
            <p:nvGrpSpPr>
              <p:cNvPr id="120" name="Group 76">
                <a:extLst>
                  <a:ext uri="{FF2B5EF4-FFF2-40B4-BE49-F238E27FC236}">
                    <a16:creationId xmlns:a16="http://schemas.microsoft.com/office/drawing/2014/main" id="{A177FD36-E16A-40AB-9A3E-1EA483209BD9}"/>
                  </a:ext>
                </a:extLst>
              </p:cNvPr>
              <p:cNvGrpSpPr/>
              <p:nvPr/>
            </p:nvGrpSpPr>
            <p:grpSpPr>
              <a:xfrm>
                <a:off x="-7363" y="1959230"/>
                <a:ext cx="4681135" cy="1469770"/>
                <a:chOff x="-14901" y="1762859"/>
                <a:chExt cx="4332241" cy="1469770"/>
              </a:xfrm>
            </p:grpSpPr>
            <p:sp>
              <p:nvSpPr>
                <p:cNvPr id="122" name="Ορθογώνιο 36">
                  <a:extLst>
                    <a:ext uri="{FF2B5EF4-FFF2-40B4-BE49-F238E27FC236}">
                      <a16:creationId xmlns:a16="http://schemas.microsoft.com/office/drawing/2014/main" id="{BAF2DFD9-454A-4E91-8951-DC8EB4313A94}"/>
                    </a:ext>
                  </a:extLst>
                </p:cNvPr>
                <p:cNvSpPr/>
                <p:nvPr/>
              </p:nvSpPr>
              <p:spPr bwMode="auto">
                <a:xfrm>
                  <a:off x="-14901" y="1769978"/>
                  <a:ext cx="4324327" cy="1462651"/>
                </a:xfrm>
                <a:prstGeom prst="rect">
                  <a:avLst/>
                </a:prstGeom>
                <a:solidFill>
                  <a:srgbClr val="11985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l-GR" sz="1800" b="0" i="0" u="none" strike="noStrike" cap="none" normalizeH="0" baseline="0" dirty="0">
                    <a:ln>
                      <a:noFill/>
                    </a:ln>
                    <a:solidFill>
                      <a:srgbClr val="0D54A3"/>
                    </a:solidFill>
                    <a:effectLst/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3" name="Isosceles Triangle 78">
                  <a:extLst>
                    <a:ext uri="{FF2B5EF4-FFF2-40B4-BE49-F238E27FC236}">
                      <a16:creationId xmlns:a16="http://schemas.microsoft.com/office/drawing/2014/main" id="{5D7D3B7A-A515-41A5-B3BE-28E06DDE519F}"/>
                    </a:ext>
                  </a:extLst>
                </p:cNvPr>
                <p:cNvSpPr/>
                <p:nvPr/>
              </p:nvSpPr>
              <p:spPr bwMode="auto">
                <a:xfrm rot="16200000">
                  <a:off x="3320157" y="2228326"/>
                  <a:ext cx="1462650" cy="531716"/>
                </a:xfrm>
                <a:prstGeom prst="triangl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21" name="Rectangle 27">
                <a:extLst>
                  <a:ext uri="{FF2B5EF4-FFF2-40B4-BE49-F238E27FC236}">
                    <a16:creationId xmlns:a16="http://schemas.microsoft.com/office/drawing/2014/main" id="{44FA7603-63C8-4EEF-9C11-3C7E2048DBA9}"/>
                  </a:ext>
                </a:extLst>
              </p:cNvPr>
              <p:cNvSpPr/>
              <p:nvPr/>
            </p:nvSpPr>
            <p:spPr>
              <a:xfrm>
                <a:off x="25543" y="2145393"/>
                <a:ext cx="423108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l-GR" sz="20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  <a:sym typeface="Century Gothic"/>
                  </a:rPr>
                  <a:t>Διεύρυνση της ευθύνης του παραγωγού στα κλωστοϋφαντουργικά</a:t>
                </a:r>
                <a:r>
                  <a:rPr lang="el-GR" sz="2000" b="1" i="1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  <a:sym typeface="Century Gothic"/>
                  </a:rPr>
                  <a:t> </a:t>
                </a:r>
                <a:r>
                  <a:rPr lang="el-GR" sz="20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  <a:sym typeface="Century Gothic"/>
                  </a:rPr>
                  <a:t>προϊόντα, μέχρι την 31.12.2023 </a:t>
                </a:r>
                <a:endParaRPr lang="el-GR" sz="2000" b="1" i="1" dirty="0">
                  <a:solidFill>
                    <a:schemeClr val="bg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  <a:sym typeface="Century Gothic"/>
                </a:endParaRPr>
              </a:p>
            </p:txBody>
          </p:sp>
        </p:grpSp>
        <p:grpSp>
          <p:nvGrpSpPr>
            <p:cNvPr id="117" name="Ομάδα 115">
              <a:extLst>
                <a:ext uri="{FF2B5EF4-FFF2-40B4-BE49-F238E27FC236}">
                  <a16:creationId xmlns:a16="http://schemas.microsoft.com/office/drawing/2014/main" id="{C72B50AC-84E5-419C-A60C-3AF3A8D1BD30}"/>
                </a:ext>
              </a:extLst>
            </p:cNvPr>
            <p:cNvGrpSpPr/>
            <p:nvPr/>
          </p:nvGrpSpPr>
          <p:grpSpPr>
            <a:xfrm>
              <a:off x="4540283" y="2253353"/>
              <a:ext cx="1041952" cy="819297"/>
              <a:chOff x="4540283" y="2253353"/>
              <a:chExt cx="1041952" cy="819297"/>
            </a:xfrm>
          </p:grpSpPr>
          <p:pic>
            <p:nvPicPr>
              <p:cNvPr id="118" name="Picture 32" descr="Clothes Icons - Fashion Color Icon Png Transparent PNG - 600x564 ...">
                <a:extLst>
                  <a:ext uri="{FF2B5EF4-FFF2-40B4-BE49-F238E27FC236}">
                    <a16:creationId xmlns:a16="http://schemas.microsoft.com/office/drawing/2014/main" id="{EF8D934F-2FD9-404D-B778-F495F79FA4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22" t="6205" r="68217" b="70708"/>
              <a:stretch/>
            </p:blipFill>
            <p:spPr bwMode="auto">
              <a:xfrm>
                <a:off x="4957429" y="2253353"/>
                <a:ext cx="624806" cy="8192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" name="Picture 34" descr="fashion, Garment, clothing, Clothes, Shirt icon">
                <a:extLst>
                  <a:ext uri="{FF2B5EF4-FFF2-40B4-BE49-F238E27FC236}">
                    <a16:creationId xmlns:a16="http://schemas.microsoft.com/office/drawing/2014/main" id="{441A114E-7D90-4864-9434-88502FD1C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0283" y="2322834"/>
                <a:ext cx="634218" cy="634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5" name="Group 88">
            <a:extLst>
              <a:ext uri="{FF2B5EF4-FFF2-40B4-BE49-F238E27FC236}">
                <a16:creationId xmlns:a16="http://schemas.microsoft.com/office/drawing/2014/main" id="{FA1AFD77-494D-40DF-A7CE-81123598644C}"/>
              </a:ext>
            </a:extLst>
          </p:cNvPr>
          <p:cNvGrpSpPr/>
          <p:nvPr/>
        </p:nvGrpSpPr>
        <p:grpSpPr>
          <a:xfrm>
            <a:off x="2729274" y="5388230"/>
            <a:ext cx="4692020" cy="1469770"/>
            <a:chOff x="6152999" y="1743668"/>
            <a:chExt cx="4692020" cy="1469770"/>
          </a:xfrm>
        </p:grpSpPr>
        <p:grpSp>
          <p:nvGrpSpPr>
            <p:cNvPr id="128" name="Group 63">
              <a:extLst>
                <a:ext uri="{FF2B5EF4-FFF2-40B4-BE49-F238E27FC236}">
                  <a16:creationId xmlns:a16="http://schemas.microsoft.com/office/drawing/2014/main" id="{FEA77AF6-4379-4FBB-9571-5282C72259FC}"/>
                </a:ext>
              </a:extLst>
            </p:cNvPr>
            <p:cNvGrpSpPr/>
            <p:nvPr/>
          </p:nvGrpSpPr>
          <p:grpSpPr>
            <a:xfrm>
              <a:off x="6152999" y="1743668"/>
              <a:ext cx="4692020" cy="1469770"/>
              <a:chOff x="6152999" y="1743668"/>
              <a:chExt cx="4692020" cy="1469770"/>
            </a:xfrm>
          </p:grpSpPr>
          <p:sp>
            <p:nvSpPr>
              <p:cNvPr id="137" name="Ορθογώνιο 36">
                <a:extLst>
                  <a:ext uri="{FF2B5EF4-FFF2-40B4-BE49-F238E27FC236}">
                    <a16:creationId xmlns:a16="http://schemas.microsoft.com/office/drawing/2014/main" id="{547F51C9-D03F-44E2-AE1D-9952A176E226}"/>
                  </a:ext>
                </a:extLst>
              </p:cNvPr>
              <p:cNvSpPr/>
              <p:nvPr/>
            </p:nvSpPr>
            <p:spPr bwMode="auto">
              <a:xfrm>
                <a:off x="6152999" y="1784265"/>
                <a:ext cx="4672584" cy="1429173"/>
              </a:xfrm>
              <a:prstGeom prst="rect">
                <a:avLst/>
              </a:prstGeom>
              <a:solidFill>
                <a:srgbClr val="11985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1800" b="0" i="0" u="none" strike="noStrike" cap="none" normalizeH="0" baseline="0" dirty="0">
                  <a:ln>
                    <a:noFill/>
                  </a:ln>
                  <a:solidFill>
                    <a:srgbClr val="0D54A3"/>
                  </a:solidFill>
                  <a:effectLst/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8" name="Isosceles Triangle 44">
                <a:extLst>
                  <a:ext uri="{FF2B5EF4-FFF2-40B4-BE49-F238E27FC236}">
                    <a16:creationId xmlns:a16="http://schemas.microsoft.com/office/drawing/2014/main" id="{FCBC0E52-4852-4F4B-91D6-1BFE5569D3D2}"/>
                  </a:ext>
                </a:extLst>
              </p:cNvPr>
              <p:cNvSpPr/>
              <p:nvPr/>
            </p:nvSpPr>
            <p:spPr bwMode="auto">
              <a:xfrm rot="16200000">
                <a:off x="9847836" y="2209135"/>
                <a:ext cx="1462650" cy="531716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36" name="Rectangle 50">
              <a:extLst>
                <a:ext uri="{FF2B5EF4-FFF2-40B4-BE49-F238E27FC236}">
                  <a16:creationId xmlns:a16="http://schemas.microsoft.com/office/drawing/2014/main" id="{66C3019A-A871-494B-B802-B8471199BC96}"/>
                </a:ext>
              </a:extLst>
            </p:cNvPr>
            <p:cNvSpPr/>
            <p:nvPr/>
          </p:nvSpPr>
          <p:spPr>
            <a:xfrm>
              <a:off x="6255799" y="2096935"/>
              <a:ext cx="39547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Ενσωμάτωση των Οδηγιών 849 και 850 με 3 Κ.Υ.Α και 1 Π.Δ.</a:t>
              </a:r>
            </a:p>
          </p:txBody>
        </p:sp>
      </p:grpSp>
      <p:pic>
        <p:nvPicPr>
          <p:cNvPr id="139" name="Εικόνα 5">
            <a:extLst>
              <a:ext uri="{FF2B5EF4-FFF2-40B4-BE49-F238E27FC236}">
                <a16:creationId xmlns:a16="http://schemas.microsoft.com/office/drawing/2014/main" id="{BF810E80-1845-4C26-9F88-530470B4DE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949022">
            <a:off x="7607978" y="5551843"/>
            <a:ext cx="798130" cy="113137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40" name="Εικόνα 7">
            <a:extLst>
              <a:ext uri="{FF2B5EF4-FFF2-40B4-BE49-F238E27FC236}">
                <a16:creationId xmlns:a16="http://schemas.microsoft.com/office/drawing/2014/main" id="{1184F2FF-2BDB-4899-A9FE-9E58D3CB71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556543">
            <a:off x="7655431" y="5462016"/>
            <a:ext cx="800856" cy="113137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09955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36">
            <a:extLst>
              <a:ext uri="{FF2B5EF4-FFF2-40B4-BE49-F238E27FC236}">
                <a16:creationId xmlns:a16="http://schemas.microsoft.com/office/drawing/2014/main" id="{FBE47F1E-4D55-4F5E-959D-0965896567C0}"/>
              </a:ext>
            </a:extLst>
          </p:cNvPr>
          <p:cNvSpPr/>
          <p:nvPr/>
        </p:nvSpPr>
        <p:spPr bwMode="auto">
          <a:xfrm>
            <a:off x="0" y="1817713"/>
            <a:ext cx="12191999" cy="5040287"/>
          </a:xfrm>
          <a:prstGeom prst="rect">
            <a:avLst/>
          </a:prstGeom>
          <a:solidFill>
            <a:srgbClr val="11985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>
              <a:ln>
                <a:noFill/>
              </a:ln>
              <a:solidFill>
                <a:srgbClr val="0D54A3"/>
              </a:solidFill>
              <a:effectLst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2E9A00-0F56-4821-8CDA-754C7C307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7 πιο βασικά μέτρα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1C7699-3329-4C36-BE65-46DDDE51B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362" y="2104790"/>
            <a:ext cx="10972800" cy="4466132"/>
          </a:xfrm>
        </p:spPr>
        <p:txBody>
          <a:bodyPr/>
          <a:lstStyle/>
          <a:p>
            <a:pPr marL="469900" indent="-342900">
              <a:lnSpc>
                <a:spcPct val="20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Εφαρμογή του «τέλους ταφής» </a:t>
            </a:r>
          </a:p>
          <a:p>
            <a:pPr marL="469900" indent="-342900">
              <a:lnSpc>
                <a:spcPct val="20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Θέσπιση του «Πληρώνω όσο Πετάω (</a:t>
            </a:r>
            <a:r>
              <a:rPr lang="el-GR" sz="1800" dirty="0" err="1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Π.ο.Π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.)» ή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«Κερδίζω όσο Διαχωρίζω»</a:t>
            </a:r>
          </a:p>
          <a:p>
            <a:pPr marL="469900" indent="-342900">
              <a:lnSpc>
                <a:spcPct val="20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Επιστροφή χρημάτων στον πολίτη για την ανακύκλωση συσκευασιών αλουμινίου (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DRS)</a:t>
            </a:r>
            <a:endParaRPr lang="el-GR" sz="18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469900" indent="-342900">
              <a:lnSpc>
                <a:spcPct val="20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Μετακύληση προστίμων της ΕΕ προς τους ΟΤΑ και τις επιχειρήσεις</a:t>
            </a:r>
          </a:p>
          <a:p>
            <a:pPr marL="469900" indent="-342900">
              <a:lnSpc>
                <a:spcPct val="20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Χωριστή συλλογή αποβλήτων συσκευασίας σε συγκεκριμένους φορείς και ΟΤΑ </a:t>
            </a:r>
          </a:p>
          <a:p>
            <a:pPr marL="469900" indent="-342900">
              <a:lnSpc>
                <a:spcPct val="20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Χώροι χωριστής συλλογής αποβλήτων σε νέα κτίρια 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469900" indent="-342900">
              <a:lnSpc>
                <a:spcPct val="20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Έκπτωση στον πολίτη που φέρνει το δικό του σκεύος για τρόφιμα και ποτά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3EBDF-D68E-45D0-8F32-5A9F00622D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122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36">
            <a:extLst>
              <a:ext uri="{FF2B5EF4-FFF2-40B4-BE49-F238E27FC236}">
                <a16:creationId xmlns:a16="http://schemas.microsoft.com/office/drawing/2014/main" id="{FBE47F1E-4D55-4F5E-959D-0965896567C0}"/>
              </a:ext>
            </a:extLst>
          </p:cNvPr>
          <p:cNvSpPr/>
          <p:nvPr/>
        </p:nvSpPr>
        <p:spPr bwMode="auto">
          <a:xfrm>
            <a:off x="0" y="1817713"/>
            <a:ext cx="8398277" cy="5040287"/>
          </a:xfrm>
          <a:prstGeom prst="rect">
            <a:avLst/>
          </a:prstGeom>
          <a:solidFill>
            <a:srgbClr val="11985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>
              <a:ln>
                <a:noFill/>
              </a:ln>
              <a:solidFill>
                <a:srgbClr val="0D54A3"/>
              </a:solidFill>
              <a:effectLst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2E9A00-0F56-4821-8CDA-754C7C307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Κατευθύνσεις του Νομοσχεδίου</a:t>
            </a:r>
            <a:endParaRPr lang="en-US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1C7699-3329-4C36-BE65-46DDDE51B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200" y="2250660"/>
            <a:ext cx="7683500" cy="3972339"/>
          </a:xfrm>
        </p:spPr>
        <p:txBody>
          <a:bodyPr/>
          <a:lstStyle/>
          <a:p>
            <a:pPr marL="127000" indent="0">
              <a:buNone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2700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Δίνονται </a:t>
            </a: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κίνητρα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και </a:t>
            </a: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αντικίνητρα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στους πολίτες και στους ΟΤΑ ώστε να παράγουν </a:t>
            </a: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λιγότερα απόβλητα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και να </a:t>
            </a: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ανακυκλώνουν περισσότερο</a:t>
            </a:r>
          </a:p>
          <a:p>
            <a:pPr marL="127000" indent="0">
              <a:lnSpc>
                <a:spcPct val="150000"/>
              </a:lnSpc>
              <a:buClr>
                <a:schemeClr val="bg1"/>
              </a:buClr>
              <a:buNone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27000" indent="0">
              <a:lnSpc>
                <a:spcPct val="150000"/>
              </a:lnSpc>
              <a:buClr>
                <a:schemeClr val="bg1"/>
              </a:buClr>
              <a:buNone/>
            </a:pPr>
            <a:endParaRPr lang="el-GR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27000" indent="0">
              <a:buClr>
                <a:schemeClr val="bg1"/>
              </a:buClr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Λαμβάνονται μέτρα </a:t>
            </a: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προώθησης της χωριστής συλλογής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αποβλήτων</a:t>
            </a:r>
          </a:p>
          <a:p>
            <a:pPr marL="127000" indent="0">
              <a:lnSpc>
                <a:spcPct val="150000"/>
              </a:lnSpc>
              <a:buClr>
                <a:schemeClr val="bg1"/>
              </a:buClr>
              <a:buNone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27000" indent="0">
              <a:lnSpc>
                <a:spcPct val="150000"/>
              </a:lnSpc>
              <a:buClr>
                <a:schemeClr val="bg1"/>
              </a:buClr>
              <a:buNone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27000" indent="0">
              <a:buClr>
                <a:schemeClr val="bg1"/>
              </a:buClr>
              <a:buNone/>
            </a:pP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Ενισχύεται η επαναχρησιμοποίηση, 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ως μέτρο πρόληψης δημιουργίας αποβλήτων </a:t>
            </a:r>
          </a:p>
          <a:p>
            <a:pPr marL="127000" indent="0">
              <a:buNone/>
            </a:pP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3EBDF-D68E-45D0-8F32-5A9F00622D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2</a:t>
            </a:fld>
            <a:endParaRPr lang="el-GR"/>
          </a:p>
        </p:txBody>
      </p:sp>
      <p:pic>
        <p:nvPicPr>
          <p:cNvPr id="1040" name="Picture 16" descr="Separate Garbage Collection, Waste Sorting Line Icon. Stock Vector -  Illustration of icon, lined: 155820566">
            <a:extLst>
              <a:ext uri="{FF2B5EF4-FFF2-40B4-BE49-F238E27FC236}">
                <a16:creationId xmlns:a16="http://schemas.microsoft.com/office/drawing/2014/main" id="{50859457-9730-4935-B6E9-87CAA03425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4" t="16434" r="16728" b="20460"/>
          <a:stretch/>
        </p:blipFill>
        <p:spPr bwMode="auto">
          <a:xfrm>
            <a:off x="9672491" y="3772424"/>
            <a:ext cx="1140509" cy="118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Recycle logo and symbol, meaning, history, PNG">
            <a:extLst>
              <a:ext uri="{FF2B5EF4-FFF2-40B4-BE49-F238E27FC236}">
                <a16:creationId xmlns:a16="http://schemas.microsoft.com/office/drawing/2014/main" id="{71FE7D1C-2F5C-45E9-B085-126ACCE96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491" y="2412705"/>
            <a:ext cx="1140509" cy="101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ecycle Symbols and Patterns, Signs (Reduce Reuse Recycle: RRR) | Recycle  symbol, Recycle logo, Word art design">
            <a:extLst>
              <a:ext uri="{FF2B5EF4-FFF2-40B4-BE49-F238E27FC236}">
                <a16:creationId xmlns:a16="http://schemas.microsoft.com/office/drawing/2014/main" id="{542CB500-3792-45F1-8747-A65A623CE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81" y="5471737"/>
            <a:ext cx="1236528" cy="118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058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64"/>
          <p:cNvSpPr txBox="1">
            <a:spLocks noGrp="1"/>
          </p:cNvSpPr>
          <p:nvPr>
            <p:ph type="title"/>
          </p:nvPr>
        </p:nvSpPr>
        <p:spPr>
          <a:xfrm>
            <a:off x="609600" y="984121"/>
            <a:ext cx="10972800" cy="5273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7313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Ευχαριστούμε</a:t>
            </a:r>
            <a:endParaRPr dirty="0"/>
          </a:p>
        </p:txBody>
      </p:sp>
      <p:sp>
        <p:nvSpPr>
          <p:cNvPr id="664" name="Google Shape;664;p6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l-GR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0" name="Google Shape;660;p64"/>
          <p:cNvSpPr txBox="1"/>
          <p:nvPr/>
        </p:nvSpPr>
        <p:spPr>
          <a:xfrm>
            <a:off x="9541859" y="295684"/>
            <a:ext cx="1688671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ΥΠΟΥΡΓΕΙΟ ΠΕΡΙΒΑΛΛΟΝΤΟΣ ΚΑΙ ΕΝΕΡΓΕΙΑΣ</a:t>
            </a:r>
            <a:endParaRPr dirty="0"/>
          </a:p>
        </p:txBody>
      </p:sp>
      <p:pic>
        <p:nvPicPr>
          <p:cNvPr id="661" name="Google Shape;661;p64" descr="Image result for ÎµÎ»Î»Î·Î½Î¹ÎºÎ· Î´Î·Î¼Î¿ÎºÏÎ±ÏÎ¹Î±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939" y="254447"/>
            <a:ext cx="639360" cy="59616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64"/>
          <p:cNvSpPr txBox="1"/>
          <p:nvPr/>
        </p:nvSpPr>
        <p:spPr>
          <a:xfrm>
            <a:off x="864824" y="369550"/>
            <a:ext cx="1688671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ΕΛΛΗΝΙΚΗ ΔΗΜΟΚΡΑΤΙΑ</a:t>
            </a:r>
            <a:endParaRPr/>
          </a:p>
        </p:txBody>
      </p:sp>
      <p:pic>
        <p:nvPicPr>
          <p:cNvPr id="663" name="Google Shape;663;p64" descr="No photo description available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7176" y="232487"/>
            <a:ext cx="640080" cy="64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6" descr="© INSCALE GmbH, 26.05.2010&#10;http://www.presentationload.com/">
            <a:extLst>
              <a:ext uri="{FF2B5EF4-FFF2-40B4-BE49-F238E27FC236}">
                <a16:creationId xmlns:a16="http://schemas.microsoft.com/office/drawing/2014/main" id="{AA20AD83-C536-4C13-BFB7-3C3767902FD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810939" y="5919132"/>
            <a:ext cx="5898705" cy="780782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/>
            <a:tailEnd/>
          </a:ln>
          <a:effectLst/>
        </p:spPr>
        <p:txBody>
          <a:bodyPr lIns="9000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Υγειονομική </a:t>
            </a:r>
            <a:r>
              <a:rPr lang="el-GR" sz="1800" b="1" kern="12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ταφή των αποβλήτων λιγότερο από 10%</a:t>
            </a:r>
            <a:endParaRPr lang="en-US" sz="1800" b="1" kern="1200" noProof="1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D4DD344-6D48-4270-A099-C3574420D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50392"/>
            <a:ext cx="10972800" cy="900000"/>
          </a:xfrm>
        </p:spPr>
        <p:txBody>
          <a:bodyPr/>
          <a:lstStyle/>
          <a:p>
            <a:r>
              <a:rPr lang="el-GR" sz="2800" dirty="0">
                <a:latin typeface="Century Gothic" panose="020B0502020202020204" pitchFamily="34" charset="0"/>
              </a:rPr>
              <a:t>Υποχρεωτικοί στόχοι που τίθενται από την Οδηγία </a:t>
            </a:r>
            <a:r>
              <a:rPr lang="el-GR" sz="2800" b="1" dirty="0">
                <a:solidFill>
                  <a:srgbClr val="0D54A3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ΕΕ 201</a:t>
            </a:r>
            <a:r>
              <a:rPr lang="en-US" sz="2800" b="1" dirty="0">
                <a:solidFill>
                  <a:srgbClr val="0D54A3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8</a:t>
            </a:r>
            <a:r>
              <a:rPr lang="el-GR" sz="2800" b="1" dirty="0">
                <a:solidFill>
                  <a:srgbClr val="0D54A3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>
                <a:solidFill>
                  <a:srgbClr val="0D54A3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851</a:t>
            </a:r>
            <a:r>
              <a:rPr lang="el-GR" sz="2800" b="1" dirty="0">
                <a:solidFill>
                  <a:srgbClr val="0D54A3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 </a:t>
            </a:r>
            <a:br>
              <a:rPr lang="en-US" sz="2400" b="1" dirty="0">
                <a:solidFill>
                  <a:srgbClr val="0D54A3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</a:br>
            <a:r>
              <a:rPr lang="el-GR" sz="1800" i="1" dirty="0">
                <a:latin typeface="Century Gothic" panose="020B0502020202020204" pitchFamily="34" charset="0"/>
                <a:cs typeface="Calibri" panose="020F0502020204030204" pitchFamily="34" charset="0"/>
              </a:rPr>
              <a:t>Τροποποίηση της Οδηγίας 2008/98/ΕΚ για τα απόβλητα</a:t>
            </a:r>
            <a:endParaRPr lang="el-GR" i="1" dirty="0">
              <a:latin typeface="Century Gothic" panose="020B0502020202020204" pitchFamily="34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8275566-2091-42F1-9229-D5EDC84A5E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>
                <a:latin typeface="Century Gothic" panose="020B0502020202020204" pitchFamily="34" charset="0"/>
              </a:rPr>
              <a:t>3</a:t>
            </a:fld>
            <a:endParaRPr lang="el-GR">
              <a:latin typeface="Century Gothic" panose="020B0502020202020204" pitchFamily="34" charset="0"/>
            </a:endParaRPr>
          </a:p>
        </p:txBody>
      </p:sp>
      <p:sp>
        <p:nvSpPr>
          <p:cNvPr id="14" name="Line 55" descr="© INSCALE GmbH, 26.05.2010&#10;http://www.presentationload.com/">
            <a:extLst>
              <a:ext uri="{FF2B5EF4-FFF2-40B4-BE49-F238E27FC236}">
                <a16:creationId xmlns:a16="http://schemas.microsoft.com/office/drawing/2014/main" id="{19CD1F55-7B9E-4B8E-BB18-25F46E8E8860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3689745" y="5173144"/>
            <a:ext cx="0" cy="1801792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  <a:latin typeface="Century Gothic" panose="020B0502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Richtungspfeil 65">
            <a:extLst>
              <a:ext uri="{FF2B5EF4-FFF2-40B4-BE49-F238E27FC236}">
                <a16:creationId xmlns:a16="http://schemas.microsoft.com/office/drawing/2014/main" id="{EC36F694-8D41-4E22-B672-A2E80F1FCC6F}"/>
              </a:ext>
            </a:extLst>
          </p:cNvPr>
          <p:cNvSpPr/>
          <p:nvPr/>
        </p:nvSpPr>
        <p:spPr bwMode="auto">
          <a:xfrm rot="5400000">
            <a:off x="-1706365" y="4196197"/>
            <a:ext cx="4529506" cy="641350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bIns="324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noProof="1">
                <a:solidFill>
                  <a:schemeClr val="tx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					</a:t>
            </a:r>
            <a:endParaRPr lang="en-US" noProof="1">
              <a:solidFill>
                <a:schemeClr val="tx1"/>
              </a:solidFill>
              <a:latin typeface="Century Gothic" panose="020B050202020202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5D45B86F-8D98-4594-8385-46C71EFC48B4}"/>
              </a:ext>
            </a:extLst>
          </p:cNvPr>
          <p:cNvSpPr/>
          <p:nvPr/>
        </p:nvSpPr>
        <p:spPr>
          <a:xfrm>
            <a:off x="199956" y="2410380"/>
            <a:ext cx="71686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800" b="1" kern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2020</a:t>
            </a:r>
            <a:endParaRPr lang="en-US" sz="1800" b="1" kern="12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Roboto" panose="02000000000000000000" pitchFamily="2" charset="0"/>
            </a:endParaRPr>
          </a:p>
        </p:txBody>
      </p:sp>
      <p:sp>
        <p:nvSpPr>
          <p:cNvPr id="30" name="Rectangle 12">
            <a:extLst>
              <a:ext uri="{FF2B5EF4-FFF2-40B4-BE49-F238E27FC236}">
                <a16:creationId xmlns:a16="http://schemas.microsoft.com/office/drawing/2014/main" id="{40068CD1-3A8B-413E-BD96-923BDC9DCCE1}"/>
              </a:ext>
            </a:extLst>
          </p:cNvPr>
          <p:cNvSpPr/>
          <p:nvPr/>
        </p:nvSpPr>
        <p:spPr>
          <a:xfrm>
            <a:off x="199956" y="4910237"/>
            <a:ext cx="71686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800" b="1" kern="1200" dirty="0">
                <a:solidFill>
                  <a:srgbClr val="119851"/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2030</a:t>
            </a:r>
            <a:endParaRPr lang="en-US" sz="1800" b="1" kern="1200" dirty="0">
              <a:solidFill>
                <a:srgbClr val="119851"/>
              </a:solidFill>
              <a:latin typeface="Century Gothic" panose="020B0502020202020204" pitchFamily="34" charset="0"/>
              <a:ea typeface="Roboto" panose="02000000000000000000" pitchFamily="2" charset="0"/>
            </a:endParaRPr>
          </a:p>
        </p:txBody>
      </p:sp>
      <p:sp>
        <p:nvSpPr>
          <p:cNvPr id="48" name="Rectangle 12">
            <a:extLst>
              <a:ext uri="{FF2B5EF4-FFF2-40B4-BE49-F238E27FC236}">
                <a16:creationId xmlns:a16="http://schemas.microsoft.com/office/drawing/2014/main" id="{EDE92A63-52FA-409E-9D6F-9C90809871C6}"/>
              </a:ext>
            </a:extLst>
          </p:cNvPr>
          <p:cNvSpPr/>
          <p:nvPr/>
        </p:nvSpPr>
        <p:spPr>
          <a:xfrm>
            <a:off x="199956" y="6110668"/>
            <a:ext cx="71686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800" b="1" kern="1200" dirty="0">
                <a:solidFill>
                  <a:srgbClr val="119851"/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2035</a:t>
            </a:r>
            <a:endParaRPr lang="en-US" sz="1800" b="1" kern="1200" dirty="0">
              <a:solidFill>
                <a:srgbClr val="119851"/>
              </a:solidFill>
              <a:latin typeface="Century Gothic" panose="020B0502020202020204" pitchFamily="34" charset="0"/>
              <a:ea typeface="Roboto" panose="02000000000000000000" pitchFamily="2" charset="0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1AFC9FB3-6D62-466E-A63E-E9C786924ADD}"/>
              </a:ext>
            </a:extLst>
          </p:cNvPr>
          <p:cNvSpPr/>
          <p:nvPr/>
        </p:nvSpPr>
        <p:spPr>
          <a:xfrm>
            <a:off x="199956" y="3771055"/>
            <a:ext cx="71686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800" b="1" kern="1200" dirty="0">
                <a:solidFill>
                  <a:srgbClr val="119851"/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2025</a:t>
            </a:r>
            <a:endParaRPr lang="en-US" sz="1800" b="1" kern="1200" dirty="0">
              <a:solidFill>
                <a:srgbClr val="119851"/>
              </a:solidFill>
              <a:latin typeface="Century Gothic" panose="020B0502020202020204" pitchFamily="34" charset="0"/>
              <a:ea typeface="Roboto" panose="02000000000000000000" pitchFamily="2" charset="0"/>
            </a:endParaRPr>
          </a:p>
        </p:txBody>
      </p:sp>
      <p:sp>
        <p:nvSpPr>
          <p:cNvPr id="25" name="Text Box 56" descr="© INSCALE GmbH, 26.05.2010&#10;http://www.presentationload.com/">
            <a:extLst>
              <a:ext uri="{FF2B5EF4-FFF2-40B4-BE49-F238E27FC236}">
                <a16:creationId xmlns:a16="http://schemas.microsoft.com/office/drawing/2014/main" id="{3DD6768B-E8B9-4993-8617-3C35451F974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810939" y="3539180"/>
            <a:ext cx="5898705" cy="826179"/>
          </a:xfrm>
          <a:prstGeom prst="rect">
            <a:avLst/>
          </a:prstGeom>
          <a:solidFill>
            <a:srgbClr val="119851"/>
          </a:solidFill>
          <a:ln w="12700">
            <a:noFill/>
            <a:miter lim="800000"/>
            <a:headEnd/>
            <a:tailEnd/>
          </a:ln>
          <a:effectLst/>
        </p:spPr>
        <p:txBody>
          <a:bodyPr lIns="9000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Καθιέρωση χωριστής συλλογής επικίνδυνων αποβλήτων από τα νοικοκυριά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και κλωστοϋφαντουργικών προϊόντων</a:t>
            </a:r>
          </a:p>
        </p:txBody>
      </p:sp>
      <p:sp>
        <p:nvSpPr>
          <p:cNvPr id="26" name="Text Box 56" descr="© INSCALE GmbH, 26.05.2010&#10;http://www.presentationload.com/">
            <a:extLst>
              <a:ext uri="{FF2B5EF4-FFF2-40B4-BE49-F238E27FC236}">
                <a16:creationId xmlns:a16="http://schemas.microsoft.com/office/drawing/2014/main" id="{C96BF610-1CC5-42B1-B467-49D10FD9326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15239" y="3539180"/>
            <a:ext cx="4828954" cy="826179"/>
          </a:xfrm>
          <a:prstGeom prst="rect">
            <a:avLst/>
          </a:prstGeom>
          <a:solidFill>
            <a:srgbClr val="119851"/>
          </a:solidFill>
          <a:ln w="12700">
            <a:noFill/>
            <a:miter lim="800000"/>
            <a:headEnd/>
            <a:tailEnd/>
          </a:ln>
          <a:effectLst/>
        </p:spPr>
        <p:txBody>
          <a:bodyPr lIns="9000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Ανακύκλωση στο 55% των Αστικών αποβλήτων  </a:t>
            </a:r>
            <a:endParaRPr lang="en-US" b="1" noProof="1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7" name="Text Box 56" descr="© INSCALE GmbH, 26.05.2010&#10;http://www.presentationload.com/">
            <a:extLst>
              <a:ext uri="{FF2B5EF4-FFF2-40B4-BE49-F238E27FC236}">
                <a16:creationId xmlns:a16="http://schemas.microsoft.com/office/drawing/2014/main" id="{66719F83-FDC9-4E23-8C93-5E5F4DD0B82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15239" y="4704512"/>
            <a:ext cx="4828954" cy="780782"/>
          </a:xfrm>
          <a:prstGeom prst="rect">
            <a:avLst/>
          </a:prstGeom>
          <a:solidFill>
            <a:srgbClr val="119851"/>
          </a:solidFill>
          <a:ln w="12700">
            <a:noFill/>
            <a:miter lim="800000"/>
            <a:headEnd/>
            <a:tailEnd/>
          </a:ln>
          <a:effectLst/>
        </p:spPr>
        <p:txBody>
          <a:bodyPr lIns="9000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Ανακύκλωση στο 60% των Αστικών αποβλήτων  </a:t>
            </a:r>
          </a:p>
        </p:txBody>
      </p:sp>
      <p:sp>
        <p:nvSpPr>
          <p:cNvPr id="29" name="Text Box 56" descr="© INSCALE GmbH, 26.05.2010&#10;http://www.presentationload.com/">
            <a:extLst>
              <a:ext uri="{FF2B5EF4-FFF2-40B4-BE49-F238E27FC236}">
                <a16:creationId xmlns:a16="http://schemas.microsoft.com/office/drawing/2014/main" id="{8035E38A-B7DD-4570-B1EE-1810F3F80EB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15239" y="5919132"/>
            <a:ext cx="4828954" cy="780782"/>
          </a:xfrm>
          <a:prstGeom prst="rect">
            <a:avLst/>
          </a:prstGeom>
          <a:solidFill>
            <a:srgbClr val="119851"/>
          </a:solidFill>
          <a:ln w="12700">
            <a:noFill/>
            <a:miter lim="800000"/>
            <a:headEnd/>
            <a:tailEnd/>
          </a:ln>
          <a:effectLst/>
        </p:spPr>
        <p:txBody>
          <a:bodyPr lIns="9000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Ανακύκλωση στο 65% των Αστικών αποβλήτων  </a:t>
            </a:r>
            <a:endParaRPr lang="en-US" b="1" noProof="1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6" name="Text Box 56" descr="© INSCALE GmbH, 26.05.2010&#10;http://www.presentationload.com/">
            <a:extLst>
              <a:ext uri="{FF2B5EF4-FFF2-40B4-BE49-F238E27FC236}">
                <a16:creationId xmlns:a16="http://schemas.microsoft.com/office/drawing/2014/main" id="{559D5909-FAA7-44E4-B0F6-0AD24837E07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15239" y="2252119"/>
            <a:ext cx="4828954" cy="6858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9000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Ανακύκλωση βρίσκεται στο 20% των Αστικών αποβλήτων  </a:t>
            </a:r>
            <a:endParaRPr lang="en-US" b="1" noProof="1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Text Box 56" descr="© INSCALE GmbH, 26.05.2010&#10;http://www.presentationload.com/">
            <a:extLst>
              <a:ext uri="{FF2B5EF4-FFF2-40B4-BE49-F238E27FC236}">
                <a16:creationId xmlns:a16="http://schemas.microsoft.com/office/drawing/2014/main" id="{D9998002-B432-4EA6-8D9B-3594582661E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810939" y="2252119"/>
            <a:ext cx="5898704" cy="6858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9000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Υγειονομική Ταφή αποβλήτων βρίσκεται στο 78.4%</a:t>
            </a:r>
            <a:endParaRPr lang="en-US" b="1" noProof="1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D5074C-B7B9-4D55-A3C1-A201BF500EE9}"/>
              </a:ext>
            </a:extLst>
          </p:cNvPr>
          <p:cNvSpPr/>
          <p:nvPr/>
        </p:nvSpPr>
        <p:spPr>
          <a:xfrm>
            <a:off x="9717813" y="6474398"/>
            <a:ext cx="20585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Από την Οδηγία </a:t>
            </a:r>
            <a:r>
              <a:rPr lang="el-GR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ΕΕ 201</a:t>
            </a: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8</a:t>
            </a:r>
            <a:r>
              <a:rPr lang="el-GR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/</a:t>
            </a: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85</a:t>
            </a:r>
            <a:r>
              <a:rPr lang="el-GR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0 </a:t>
            </a:r>
            <a:endParaRPr lang="en-US" sz="1050" i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Roboto" panose="02000000000000000000" pitchFamily="2" charset="0"/>
            </a:endParaRPr>
          </a:p>
        </p:txBody>
      </p:sp>
      <p:sp>
        <p:nvSpPr>
          <p:cNvPr id="22" name="Text Box 56" descr="© INSCALE GmbH, 26.05.2010&#10;http://www.presentationload.com/">
            <a:extLst>
              <a:ext uri="{FF2B5EF4-FFF2-40B4-BE49-F238E27FC236}">
                <a16:creationId xmlns:a16="http://schemas.microsoft.com/office/drawing/2014/main" id="{EE0DA994-5A1C-4F25-A891-05FD91F4846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810938" y="4704512"/>
            <a:ext cx="5898685" cy="78078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9000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b="1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35C8435-465A-4227-BFA3-672615642FC6}"/>
              </a:ext>
            </a:extLst>
          </p:cNvPr>
          <p:cNvSpPr/>
          <p:nvPr/>
        </p:nvSpPr>
        <p:spPr>
          <a:xfrm rot="10800000">
            <a:off x="8556721" y="5279568"/>
            <a:ext cx="407140" cy="711127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662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8275566-2091-42F1-9229-D5EDC84A5E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4</a:t>
            </a:fld>
            <a:endParaRPr lang="el-GR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DAAAA9E-20C2-485A-9EF4-F982E06D8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158471"/>
              </p:ext>
            </p:extLst>
          </p:nvPr>
        </p:nvGraphicFramePr>
        <p:xfrm>
          <a:off x="1039278" y="2525968"/>
          <a:ext cx="4173429" cy="1028590"/>
        </p:xfrm>
        <a:graphic>
          <a:graphicData uri="http://schemas.openxmlformats.org/drawingml/2006/table">
            <a:tbl>
              <a:tblPr firstRow="1" firstCol="1" bandRow="1">
                <a:tableStyleId>{E69F0192-41EF-4D94-9FFE-C6F013172991}</a:tableStyleId>
              </a:tblPr>
              <a:tblGrid>
                <a:gridCol w="1384013">
                  <a:extLst>
                    <a:ext uri="{9D8B030D-6E8A-4147-A177-3AD203B41FA5}">
                      <a16:colId xmlns:a16="http://schemas.microsoft.com/office/drawing/2014/main" val="1108693293"/>
                    </a:ext>
                  </a:extLst>
                </a:gridCol>
                <a:gridCol w="1394708">
                  <a:extLst>
                    <a:ext uri="{9D8B030D-6E8A-4147-A177-3AD203B41FA5}">
                      <a16:colId xmlns:a16="http://schemas.microsoft.com/office/drawing/2014/main" val="421914967"/>
                    </a:ext>
                  </a:extLst>
                </a:gridCol>
                <a:gridCol w="1394708">
                  <a:extLst>
                    <a:ext uri="{9D8B030D-6E8A-4147-A177-3AD203B41FA5}">
                      <a16:colId xmlns:a16="http://schemas.microsoft.com/office/drawing/2014/main" val="546590867"/>
                    </a:ext>
                  </a:extLst>
                </a:gridCol>
              </a:tblGrid>
              <a:tr h="58155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Συσκευασίες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198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198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198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699814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6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Πλαστικές</a:t>
                      </a:r>
                      <a:endParaRPr lang="en-US" sz="1600" b="0" i="0" u="none" strike="noStrike" cap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1198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600" b="0" i="0" u="none" strike="noStrike" kern="1200" cap="none" dirty="0">
                          <a:solidFill>
                            <a:srgbClr val="0D54A3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  <a:sym typeface="Arial"/>
                        </a:rPr>
                        <a:t>50 % </a:t>
                      </a:r>
                      <a:endParaRPr lang="en-US" sz="1600" b="0" i="0" u="none" strike="noStrike" kern="1200" cap="none" dirty="0">
                        <a:solidFill>
                          <a:srgbClr val="0D54A3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600" b="0" i="0" u="none" strike="noStrike" kern="1200" cap="none" dirty="0">
                          <a:solidFill>
                            <a:srgbClr val="0D54A3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  <a:sym typeface="Arial"/>
                        </a:rPr>
                        <a:t>55 %</a:t>
                      </a:r>
                      <a:endParaRPr lang="en-US" sz="1600" b="0" i="0" u="none" strike="noStrike" kern="1200" cap="none" dirty="0">
                        <a:solidFill>
                          <a:srgbClr val="0D54A3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57452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FADEFBF-E57B-44E8-BFB8-C930995C91AB}"/>
              </a:ext>
            </a:extLst>
          </p:cNvPr>
          <p:cNvSpPr/>
          <p:nvPr/>
        </p:nvSpPr>
        <p:spPr>
          <a:xfrm>
            <a:off x="2495859" y="1937048"/>
            <a:ext cx="2606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b="1" kern="1200" dirty="0">
                <a:solidFill>
                  <a:srgbClr val="0D54A3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Στόχοι ανακύκλωσης αποβλήτων συσκευασιών </a:t>
            </a:r>
            <a:endParaRPr lang="en-US" sz="1600" b="1" kern="1200" dirty="0">
              <a:solidFill>
                <a:srgbClr val="0D54A3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Microwave Plastic Containers - Plastic Packaging - READY TO SHIP PRODUCTS -  VSF HELLAS SA">
            <a:extLst>
              <a:ext uri="{FF2B5EF4-FFF2-40B4-BE49-F238E27FC236}">
                <a16:creationId xmlns:a16="http://schemas.microsoft.com/office/drawing/2014/main" id="{ABA5E5E0-E772-4A2D-844E-05EA5E751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89" y="2655271"/>
            <a:ext cx="1808178" cy="99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Λευκοσιδηρά συσκευασία">
            <a:extLst>
              <a:ext uri="{FF2B5EF4-FFF2-40B4-BE49-F238E27FC236}">
                <a16:creationId xmlns:a16="http://schemas.microsoft.com/office/drawing/2014/main" id="{E13C08E9-7861-401B-8E07-0D5073B9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880" y="3623570"/>
            <a:ext cx="825179" cy="103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luminum Beverage Cans - Beer Wine Hobby Store View">
            <a:extLst>
              <a:ext uri="{FF2B5EF4-FFF2-40B4-BE49-F238E27FC236}">
                <a16:creationId xmlns:a16="http://schemas.microsoft.com/office/drawing/2014/main" id="{15D49890-05BA-431B-8D9A-FF0DC1478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t="3480" r="5620" b="5511"/>
          <a:stretch/>
        </p:blipFill>
        <p:spPr bwMode="auto">
          <a:xfrm>
            <a:off x="7760023" y="4233995"/>
            <a:ext cx="1079500" cy="90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llets for sale - Supa Export">
            <a:extLst>
              <a:ext uri="{FF2B5EF4-FFF2-40B4-BE49-F238E27FC236}">
                <a16:creationId xmlns:a16="http://schemas.microsoft.com/office/drawing/2014/main" id="{7C493E32-C4EF-4568-A70A-FB337DA0A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" r="3496" b="2610"/>
          <a:stretch/>
        </p:blipFill>
        <p:spPr bwMode="auto">
          <a:xfrm>
            <a:off x="9214434" y="3327832"/>
            <a:ext cx="1379297" cy="65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750ml Clear Glass Bottle - Ampulla Packaging - 0161 367 1414">
            <a:extLst>
              <a:ext uri="{FF2B5EF4-FFF2-40B4-BE49-F238E27FC236}">
                <a16:creationId xmlns:a16="http://schemas.microsoft.com/office/drawing/2014/main" id="{655E29AE-1482-4B18-B487-E6126BDD0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7" t="2735" r="30961"/>
          <a:stretch/>
        </p:blipFill>
        <p:spPr bwMode="auto">
          <a:xfrm>
            <a:off x="9129765" y="4638829"/>
            <a:ext cx="574738" cy="101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χαρτινη συσκευασια - Κουτιά Τροφίμων μιας Χρήσης (Χονδρική) - Skroutz.gr">
            <a:extLst>
              <a:ext uri="{FF2B5EF4-FFF2-40B4-BE49-F238E27FC236}">
                <a16:creationId xmlns:a16="http://schemas.microsoft.com/office/drawing/2014/main" id="{D262E7C5-034A-4A8C-89E5-BE38F1CD4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796" y="5031500"/>
            <a:ext cx="1248893" cy="103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Google Shape;621;p61">
            <a:extLst>
              <a:ext uri="{FF2B5EF4-FFF2-40B4-BE49-F238E27FC236}">
                <a16:creationId xmlns:a16="http://schemas.microsoft.com/office/drawing/2014/main" id="{6964787B-0244-4D61-AAC8-2E8150F94158}"/>
              </a:ext>
            </a:extLst>
          </p:cNvPr>
          <p:cNvCxnSpPr/>
          <p:nvPr/>
        </p:nvCxnSpPr>
        <p:spPr>
          <a:xfrm>
            <a:off x="2224290" y="554636"/>
            <a:ext cx="7200000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622;p61">
            <a:extLst>
              <a:ext uri="{FF2B5EF4-FFF2-40B4-BE49-F238E27FC236}">
                <a16:creationId xmlns:a16="http://schemas.microsoft.com/office/drawing/2014/main" id="{7615BC55-298D-463D-9A68-B98AF3B5060C}"/>
              </a:ext>
            </a:extLst>
          </p:cNvPr>
          <p:cNvSpPr txBox="1"/>
          <p:nvPr/>
        </p:nvSpPr>
        <p:spPr>
          <a:xfrm>
            <a:off x="9541859" y="295684"/>
            <a:ext cx="1688671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u="none" strike="noStrike" cap="none" dirty="0">
                <a:solidFill>
                  <a:srgbClr val="11985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ΥΠΟΥΡΓΕΙΟ ΠΕΡΙΒΑΛΛΟΝΤΟΣ ΚΑΙ ΕΝΕΡΓΕΙΑΣ</a:t>
            </a:r>
            <a:endParaRPr dirty="0">
              <a:solidFill>
                <a:srgbClr val="11985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Google Shape;623;p61" descr="Image result for ÎµÎ»Î»Î·Î½Î¹ÎºÎ· Î´Î·Î¼Î¿ÎºÏÎ±ÏÎ¹Î± logo">
            <a:extLst>
              <a:ext uri="{FF2B5EF4-FFF2-40B4-BE49-F238E27FC236}">
                <a16:creationId xmlns:a16="http://schemas.microsoft.com/office/drawing/2014/main" id="{CC707BAC-74A8-41BB-8547-2B592B229DC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5939" y="254447"/>
            <a:ext cx="639360" cy="59616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624;p61">
            <a:extLst>
              <a:ext uri="{FF2B5EF4-FFF2-40B4-BE49-F238E27FC236}">
                <a16:creationId xmlns:a16="http://schemas.microsoft.com/office/drawing/2014/main" id="{C26D622A-274C-4390-9307-1B0158C627C8}"/>
              </a:ext>
            </a:extLst>
          </p:cNvPr>
          <p:cNvSpPr txBox="1"/>
          <p:nvPr/>
        </p:nvSpPr>
        <p:spPr>
          <a:xfrm>
            <a:off x="864824" y="369550"/>
            <a:ext cx="1688671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u="none" strike="noStrike" cap="none" dirty="0">
                <a:solidFill>
                  <a:srgbClr val="0D54A3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ΕΛΛΗΝΙΚΗ ΔΗΜΟΚΡΑΤΙΑ</a:t>
            </a:r>
            <a:endParaRPr dirty="0">
              <a:solidFill>
                <a:srgbClr val="0D54A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Google Shape;625;p61" descr="No photo description available.">
            <a:extLst>
              <a:ext uri="{FF2B5EF4-FFF2-40B4-BE49-F238E27FC236}">
                <a16:creationId xmlns:a16="http://schemas.microsoft.com/office/drawing/2014/main" id="{804AC41F-2F7E-4B86-AF23-B5EBA2FFCC3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27176" y="232487"/>
            <a:ext cx="640080" cy="6400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id="{8A5CF9A6-E356-4CDB-8F4F-7CBDCF2F0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812046"/>
              </p:ext>
            </p:extLst>
          </p:nvPr>
        </p:nvGraphicFramePr>
        <p:xfrm>
          <a:off x="1039278" y="3559370"/>
          <a:ext cx="4173429" cy="447040"/>
        </p:xfrm>
        <a:graphic>
          <a:graphicData uri="http://schemas.openxmlformats.org/drawingml/2006/table">
            <a:tbl>
              <a:tblPr firstRow="1" firstCol="1" bandRow="1">
                <a:tableStyleId>{E69F0192-41EF-4D94-9FFE-C6F013172991}</a:tableStyleId>
              </a:tblPr>
              <a:tblGrid>
                <a:gridCol w="1384013">
                  <a:extLst>
                    <a:ext uri="{9D8B030D-6E8A-4147-A177-3AD203B41FA5}">
                      <a16:colId xmlns:a16="http://schemas.microsoft.com/office/drawing/2014/main" val="3279062973"/>
                    </a:ext>
                  </a:extLst>
                </a:gridCol>
                <a:gridCol w="1394708">
                  <a:extLst>
                    <a:ext uri="{9D8B030D-6E8A-4147-A177-3AD203B41FA5}">
                      <a16:colId xmlns:a16="http://schemas.microsoft.com/office/drawing/2014/main" val="3703054381"/>
                    </a:ext>
                  </a:extLst>
                </a:gridCol>
                <a:gridCol w="1394708">
                  <a:extLst>
                    <a:ext uri="{9D8B030D-6E8A-4147-A177-3AD203B41FA5}">
                      <a16:colId xmlns:a16="http://schemas.microsoft.com/office/drawing/2014/main" val="3804486078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6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Ξύλινες</a:t>
                      </a:r>
                      <a:endParaRPr lang="en-US" sz="1600" b="0" i="0" u="none" strike="noStrike" cap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1198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600" b="0" i="0" u="none" strike="noStrike" kern="1200" cap="none" dirty="0">
                          <a:solidFill>
                            <a:srgbClr val="0D54A3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  <a:sym typeface="Arial"/>
                        </a:rPr>
                        <a:t>25%</a:t>
                      </a:r>
                      <a:endParaRPr lang="en-US" sz="1600" b="0" i="0" u="none" strike="noStrike" kern="1200" cap="none" dirty="0">
                        <a:solidFill>
                          <a:srgbClr val="0D54A3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600" b="0" i="0" u="none" strike="noStrike" kern="1200" cap="none" dirty="0">
                          <a:solidFill>
                            <a:srgbClr val="0D54A3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  <a:sym typeface="Arial"/>
                        </a:rPr>
                        <a:t>30 %</a:t>
                      </a:r>
                      <a:endParaRPr lang="en-US" sz="1600" b="0" i="0" u="none" strike="noStrike" kern="1200" cap="none" dirty="0">
                        <a:solidFill>
                          <a:srgbClr val="0D54A3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0219496"/>
                  </a:ext>
                </a:extLst>
              </a:tr>
            </a:tbl>
          </a:graphicData>
        </a:graphic>
      </p:graphicFrame>
      <p:graphicFrame>
        <p:nvGraphicFramePr>
          <p:cNvPr id="12" name="Πίνακας 11">
            <a:extLst>
              <a:ext uri="{FF2B5EF4-FFF2-40B4-BE49-F238E27FC236}">
                <a16:creationId xmlns:a16="http://schemas.microsoft.com/office/drawing/2014/main" id="{A9E41FAE-417D-4C81-8AEC-D6E1D2DF6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507259"/>
              </p:ext>
            </p:extLst>
          </p:nvPr>
        </p:nvGraphicFramePr>
        <p:xfrm>
          <a:off x="1039278" y="3996578"/>
          <a:ext cx="4173429" cy="487680"/>
        </p:xfrm>
        <a:graphic>
          <a:graphicData uri="http://schemas.openxmlformats.org/drawingml/2006/table">
            <a:tbl>
              <a:tblPr firstRow="1" firstCol="1" bandRow="1">
                <a:tableStyleId>{E69F0192-41EF-4D94-9FFE-C6F013172991}</a:tableStyleId>
              </a:tblPr>
              <a:tblGrid>
                <a:gridCol w="1384013">
                  <a:extLst>
                    <a:ext uri="{9D8B030D-6E8A-4147-A177-3AD203B41FA5}">
                      <a16:colId xmlns:a16="http://schemas.microsoft.com/office/drawing/2014/main" val="3104623031"/>
                    </a:ext>
                  </a:extLst>
                </a:gridCol>
                <a:gridCol w="1394708">
                  <a:extLst>
                    <a:ext uri="{9D8B030D-6E8A-4147-A177-3AD203B41FA5}">
                      <a16:colId xmlns:a16="http://schemas.microsoft.com/office/drawing/2014/main" val="2515232704"/>
                    </a:ext>
                  </a:extLst>
                </a:gridCol>
                <a:gridCol w="1394708">
                  <a:extLst>
                    <a:ext uri="{9D8B030D-6E8A-4147-A177-3AD203B41FA5}">
                      <a16:colId xmlns:a16="http://schemas.microsoft.com/office/drawing/2014/main" val="1359019356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6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Σιδηρούχα μέταλλα</a:t>
                      </a:r>
                      <a:endParaRPr lang="en-US" sz="1600" b="0" i="0" u="none" strike="noStrike" cap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1198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600" b="0" i="0" u="none" strike="noStrike" kern="1200" cap="none" dirty="0">
                          <a:solidFill>
                            <a:srgbClr val="0D54A3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  <a:sym typeface="Arial"/>
                        </a:rPr>
                        <a:t>70 %</a:t>
                      </a:r>
                      <a:endParaRPr lang="en-US" sz="1600" b="0" i="0" u="none" strike="noStrike" kern="1200" cap="none" dirty="0">
                        <a:solidFill>
                          <a:srgbClr val="0D54A3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600" b="0" i="0" u="none" strike="noStrike" kern="1200" cap="none" dirty="0">
                          <a:solidFill>
                            <a:srgbClr val="0D54A3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  <a:sym typeface="Arial"/>
                        </a:rPr>
                        <a:t>80 %</a:t>
                      </a:r>
                      <a:endParaRPr lang="en-US" sz="1600" b="0" i="0" u="none" strike="noStrike" kern="1200" cap="none" dirty="0">
                        <a:solidFill>
                          <a:srgbClr val="0D54A3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040199"/>
                  </a:ext>
                </a:extLst>
              </a:tr>
            </a:tbl>
          </a:graphicData>
        </a:graphic>
      </p:graphicFrame>
      <p:graphicFrame>
        <p:nvGraphicFramePr>
          <p:cNvPr id="13" name="Πίνακας 12">
            <a:extLst>
              <a:ext uri="{FF2B5EF4-FFF2-40B4-BE49-F238E27FC236}">
                <a16:creationId xmlns:a16="http://schemas.microsoft.com/office/drawing/2014/main" id="{C77A7356-B108-4D59-823B-BDEBE25AE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267959"/>
              </p:ext>
            </p:extLst>
          </p:nvPr>
        </p:nvGraphicFramePr>
        <p:xfrm>
          <a:off x="1039277" y="4479791"/>
          <a:ext cx="4173429" cy="447040"/>
        </p:xfrm>
        <a:graphic>
          <a:graphicData uri="http://schemas.openxmlformats.org/drawingml/2006/table">
            <a:tbl>
              <a:tblPr firstRow="1" firstCol="1" bandRow="1">
                <a:tableStyleId>{E69F0192-41EF-4D94-9FFE-C6F013172991}</a:tableStyleId>
              </a:tblPr>
              <a:tblGrid>
                <a:gridCol w="1384013">
                  <a:extLst>
                    <a:ext uri="{9D8B030D-6E8A-4147-A177-3AD203B41FA5}">
                      <a16:colId xmlns:a16="http://schemas.microsoft.com/office/drawing/2014/main" val="1411118393"/>
                    </a:ext>
                  </a:extLst>
                </a:gridCol>
                <a:gridCol w="1394708">
                  <a:extLst>
                    <a:ext uri="{9D8B030D-6E8A-4147-A177-3AD203B41FA5}">
                      <a16:colId xmlns:a16="http://schemas.microsoft.com/office/drawing/2014/main" val="2432272891"/>
                    </a:ext>
                  </a:extLst>
                </a:gridCol>
                <a:gridCol w="1394708">
                  <a:extLst>
                    <a:ext uri="{9D8B030D-6E8A-4147-A177-3AD203B41FA5}">
                      <a16:colId xmlns:a16="http://schemas.microsoft.com/office/drawing/2014/main" val="1482566150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6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Αλουμινένιες</a:t>
                      </a:r>
                      <a:endParaRPr lang="en-US" sz="1600" b="0" i="0" u="none" strike="noStrike" cap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1198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600" b="0" i="0" u="none" strike="noStrike" kern="1200" cap="none" dirty="0">
                          <a:solidFill>
                            <a:srgbClr val="0D54A3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  <a:sym typeface="Arial"/>
                        </a:rPr>
                        <a:t>50 %</a:t>
                      </a:r>
                      <a:endParaRPr lang="en-US" sz="1600" b="0" i="0" u="none" strike="noStrike" kern="1200" cap="none" dirty="0">
                        <a:solidFill>
                          <a:srgbClr val="0D54A3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600" b="0" i="0" u="none" strike="noStrike" kern="1200" cap="none" dirty="0">
                          <a:solidFill>
                            <a:srgbClr val="0D54A3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  <a:sym typeface="Arial"/>
                        </a:rPr>
                        <a:t>60% </a:t>
                      </a:r>
                      <a:endParaRPr lang="en-US" sz="1600" b="0" i="0" u="none" strike="noStrike" kern="1200" cap="none" dirty="0">
                        <a:solidFill>
                          <a:srgbClr val="0D54A3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162507"/>
                  </a:ext>
                </a:extLst>
              </a:tr>
            </a:tbl>
          </a:graphicData>
        </a:graphic>
      </p:graphicFrame>
      <p:graphicFrame>
        <p:nvGraphicFramePr>
          <p:cNvPr id="14" name="Πίνακας 13">
            <a:extLst>
              <a:ext uri="{FF2B5EF4-FFF2-40B4-BE49-F238E27FC236}">
                <a16:creationId xmlns:a16="http://schemas.microsoft.com/office/drawing/2014/main" id="{5FB247F3-57ED-42F9-BD28-F3B105156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992450"/>
              </p:ext>
            </p:extLst>
          </p:nvPr>
        </p:nvGraphicFramePr>
        <p:xfrm>
          <a:off x="1039276" y="4930239"/>
          <a:ext cx="4173429" cy="447040"/>
        </p:xfrm>
        <a:graphic>
          <a:graphicData uri="http://schemas.openxmlformats.org/drawingml/2006/table">
            <a:tbl>
              <a:tblPr firstRow="1" firstCol="1" bandRow="1">
                <a:tableStyleId>{E69F0192-41EF-4D94-9FFE-C6F013172991}</a:tableStyleId>
              </a:tblPr>
              <a:tblGrid>
                <a:gridCol w="1384013">
                  <a:extLst>
                    <a:ext uri="{9D8B030D-6E8A-4147-A177-3AD203B41FA5}">
                      <a16:colId xmlns:a16="http://schemas.microsoft.com/office/drawing/2014/main" val="1390663991"/>
                    </a:ext>
                  </a:extLst>
                </a:gridCol>
                <a:gridCol w="1394708">
                  <a:extLst>
                    <a:ext uri="{9D8B030D-6E8A-4147-A177-3AD203B41FA5}">
                      <a16:colId xmlns:a16="http://schemas.microsoft.com/office/drawing/2014/main" val="4136912283"/>
                    </a:ext>
                  </a:extLst>
                </a:gridCol>
                <a:gridCol w="1394708">
                  <a:extLst>
                    <a:ext uri="{9D8B030D-6E8A-4147-A177-3AD203B41FA5}">
                      <a16:colId xmlns:a16="http://schemas.microsoft.com/office/drawing/2014/main" val="455359995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6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Γυάλινες</a:t>
                      </a:r>
                      <a:endParaRPr lang="en-US" sz="1600" b="0" i="0" u="none" strike="noStrike" cap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1198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600" b="0" i="0" u="none" strike="noStrike" kern="1200" cap="none" dirty="0">
                          <a:solidFill>
                            <a:srgbClr val="0D54A3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  <a:sym typeface="Arial"/>
                        </a:rPr>
                        <a:t>70 %</a:t>
                      </a:r>
                      <a:endParaRPr lang="en-US" sz="1600" b="0" i="0" u="none" strike="noStrike" kern="1200" cap="none" dirty="0">
                        <a:solidFill>
                          <a:srgbClr val="0D54A3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600" b="0" i="0" u="none" strike="noStrike" kern="1200" cap="none" dirty="0">
                          <a:solidFill>
                            <a:srgbClr val="0D54A3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  <a:sym typeface="Arial"/>
                        </a:rPr>
                        <a:t>75%</a:t>
                      </a:r>
                      <a:endParaRPr lang="en-US" sz="1600" b="0" i="0" u="none" strike="noStrike" kern="1200" cap="none" dirty="0">
                        <a:solidFill>
                          <a:srgbClr val="0D54A3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585251"/>
                  </a:ext>
                </a:extLst>
              </a:tr>
            </a:tbl>
          </a:graphicData>
        </a:graphic>
      </p:graphicFrame>
      <p:graphicFrame>
        <p:nvGraphicFramePr>
          <p:cNvPr id="15" name="Πίνακας 14">
            <a:extLst>
              <a:ext uri="{FF2B5EF4-FFF2-40B4-BE49-F238E27FC236}">
                <a16:creationId xmlns:a16="http://schemas.microsoft.com/office/drawing/2014/main" id="{1AC15F0A-3254-46E9-87A7-54B5D6BF7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546659"/>
              </p:ext>
            </p:extLst>
          </p:nvPr>
        </p:nvGraphicFramePr>
        <p:xfrm>
          <a:off x="1039276" y="5372915"/>
          <a:ext cx="4173429" cy="487680"/>
        </p:xfrm>
        <a:graphic>
          <a:graphicData uri="http://schemas.openxmlformats.org/drawingml/2006/table">
            <a:tbl>
              <a:tblPr firstRow="1" firstCol="1" bandRow="1">
                <a:tableStyleId>{E69F0192-41EF-4D94-9FFE-C6F013172991}</a:tableStyleId>
              </a:tblPr>
              <a:tblGrid>
                <a:gridCol w="1384013">
                  <a:extLst>
                    <a:ext uri="{9D8B030D-6E8A-4147-A177-3AD203B41FA5}">
                      <a16:colId xmlns:a16="http://schemas.microsoft.com/office/drawing/2014/main" val="1394100537"/>
                    </a:ext>
                  </a:extLst>
                </a:gridCol>
                <a:gridCol w="1394708">
                  <a:extLst>
                    <a:ext uri="{9D8B030D-6E8A-4147-A177-3AD203B41FA5}">
                      <a16:colId xmlns:a16="http://schemas.microsoft.com/office/drawing/2014/main" val="3846243667"/>
                    </a:ext>
                  </a:extLst>
                </a:gridCol>
                <a:gridCol w="1394708">
                  <a:extLst>
                    <a:ext uri="{9D8B030D-6E8A-4147-A177-3AD203B41FA5}">
                      <a16:colId xmlns:a16="http://schemas.microsoft.com/office/drawing/2014/main" val="1766824244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6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Χάρτινες και χαρτόνια</a:t>
                      </a:r>
                      <a:endParaRPr lang="en-US" sz="1600" b="0" i="0" u="none" strike="noStrike" cap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1198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600" b="0" i="0" u="none" strike="noStrike" kern="1200" cap="none" dirty="0">
                          <a:solidFill>
                            <a:srgbClr val="0D54A3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  <a:sym typeface="Arial"/>
                        </a:rPr>
                        <a:t>75 %</a:t>
                      </a:r>
                      <a:endParaRPr lang="en-US" sz="1600" b="0" i="0" u="none" strike="noStrike" kern="1200" cap="none" dirty="0">
                        <a:solidFill>
                          <a:srgbClr val="0D54A3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600" b="0" i="0" u="none" strike="noStrike" kern="1200" cap="none" dirty="0">
                          <a:solidFill>
                            <a:srgbClr val="0D54A3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  <a:sym typeface="Arial"/>
                        </a:rPr>
                        <a:t>85%</a:t>
                      </a:r>
                      <a:endParaRPr lang="en-US" sz="1600" b="0" i="0" u="none" strike="noStrike" kern="1200" cap="none" dirty="0">
                        <a:solidFill>
                          <a:srgbClr val="0D54A3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8518866"/>
                  </a:ext>
                </a:extLst>
              </a:tr>
            </a:tbl>
          </a:graphicData>
        </a:graphic>
      </p:graphicFrame>
      <p:graphicFrame>
        <p:nvGraphicFramePr>
          <p:cNvPr id="16" name="Πίνακας 15">
            <a:extLst>
              <a:ext uri="{FF2B5EF4-FFF2-40B4-BE49-F238E27FC236}">
                <a16:creationId xmlns:a16="http://schemas.microsoft.com/office/drawing/2014/main" id="{3733280A-86A3-4BB5-8F86-2F28BA8D4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128772"/>
              </p:ext>
            </p:extLst>
          </p:nvPr>
        </p:nvGraphicFramePr>
        <p:xfrm>
          <a:off x="1029443" y="5863216"/>
          <a:ext cx="4173429" cy="447040"/>
        </p:xfrm>
        <a:graphic>
          <a:graphicData uri="http://schemas.openxmlformats.org/drawingml/2006/table">
            <a:tbl>
              <a:tblPr firstRow="1" firstCol="1" bandRow="1">
                <a:tableStyleId>{E69F0192-41EF-4D94-9FFE-C6F013172991}</a:tableStyleId>
              </a:tblPr>
              <a:tblGrid>
                <a:gridCol w="1384013">
                  <a:extLst>
                    <a:ext uri="{9D8B030D-6E8A-4147-A177-3AD203B41FA5}">
                      <a16:colId xmlns:a16="http://schemas.microsoft.com/office/drawing/2014/main" val="3547588210"/>
                    </a:ext>
                  </a:extLst>
                </a:gridCol>
                <a:gridCol w="1394708">
                  <a:extLst>
                    <a:ext uri="{9D8B030D-6E8A-4147-A177-3AD203B41FA5}">
                      <a16:colId xmlns:a16="http://schemas.microsoft.com/office/drawing/2014/main" val="2929938414"/>
                    </a:ext>
                  </a:extLst>
                </a:gridCol>
                <a:gridCol w="1394708">
                  <a:extLst>
                    <a:ext uri="{9D8B030D-6E8A-4147-A177-3AD203B41FA5}">
                      <a16:colId xmlns:a16="http://schemas.microsoft.com/office/drawing/2014/main" val="652728313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600" b="1" i="0" u="none" strike="noStrike" cap="non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Σύνολο</a:t>
                      </a:r>
                      <a:endParaRPr lang="en-US" sz="1600" b="1" i="0" u="none" strike="noStrike" cap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1198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600" b="1" i="0" u="none" strike="noStrike" kern="1200" cap="none" dirty="0">
                          <a:solidFill>
                            <a:srgbClr val="0D54A3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  <a:sym typeface="Arial"/>
                        </a:rPr>
                        <a:t>65 %</a:t>
                      </a:r>
                      <a:endParaRPr lang="en-US" sz="1600" b="1" i="0" u="none" strike="noStrike" kern="1200" cap="none" dirty="0">
                        <a:solidFill>
                          <a:srgbClr val="0D54A3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1600" b="1" i="0" u="none" strike="noStrike" kern="1200" cap="none" dirty="0">
                          <a:solidFill>
                            <a:srgbClr val="0D54A3"/>
                          </a:solidFill>
                          <a:latin typeface="Calibri" panose="020F0502020204030204" pitchFamily="34" charset="0"/>
                          <a:ea typeface="Roboto" panose="02000000000000000000" pitchFamily="2" charset="0"/>
                          <a:cs typeface="Calibri" panose="020F0502020204030204" pitchFamily="34" charset="0"/>
                          <a:sym typeface="Arial"/>
                        </a:rPr>
                        <a:t>70 %</a:t>
                      </a:r>
                      <a:endParaRPr lang="en-US" sz="1600" b="1" i="0" u="none" strike="noStrike" kern="1200" cap="none" dirty="0">
                        <a:solidFill>
                          <a:srgbClr val="0D54A3"/>
                        </a:solidFill>
                        <a:latin typeface="Calibri" panose="020F0502020204030204" pitchFamily="34" charset="0"/>
                        <a:ea typeface="Roboto" panose="02000000000000000000" pitchFamily="2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473518"/>
                  </a:ext>
                </a:extLst>
              </a:tr>
            </a:tbl>
          </a:graphicData>
        </a:graphic>
      </p:graphicFrame>
      <p:sp>
        <p:nvSpPr>
          <p:cNvPr id="26" name="Τίτλος 1">
            <a:extLst>
              <a:ext uri="{FF2B5EF4-FFF2-40B4-BE49-F238E27FC236}">
                <a16:creationId xmlns:a16="http://schemas.microsoft.com/office/drawing/2014/main" id="{5B8C637A-099C-4D04-BB35-9A74ACF19949}"/>
              </a:ext>
            </a:extLst>
          </p:cNvPr>
          <p:cNvSpPr txBox="1">
            <a:spLocks/>
          </p:cNvSpPr>
          <p:nvPr/>
        </p:nvSpPr>
        <p:spPr>
          <a:xfrm>
            <a:off x="609600" y="850392"/>
            <a:ext cx="10972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0D54A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l-GR" sz="2800" dirty="0"/>
              <a:t>Υποχρεωτικοί στόχοι που τίθενται από την Οδηγία </a:t>
            </a:r>
            <a:r>
              <a:rPr lang="el-GR" sz="2800" dirty="0">
                <a:latin typeface="Century Gothic" panose="020B0502020202020204" pitchFamily="34" charset="0"/>
                <a:cs typeface="Calibri" panose="020F0502020204030204" pitchFamily="34" charset="0"/>
              </a:rPr>
              <a:t>ΕΕ </a:t>
            </a:r>
            <a:r>
              <a:rPr lang="el-GR" sz="2800" dirty="0"/>
              <a:t>201</a:t>
            </a:r>
            <a:r>
              <a:rPr lang="en-US" sz="2800" dirty="0"/>
              <a:t>8</a:t>
            </a:r>
            <a:r>
              <a:rPr lang="el-GR" sz="2800" dirty="0"/>
              <a:t>/</a:t>
            </a:r>
            <a:r>
              <a:rPr lang="en-US" sz="2800" dirty="0"/>
              <a:t>852</a:t>
            </a:r>
            <a:r>
              <a:rPr lang="el-GR" sz="2800" dirty="0"/>
              <a:t> </a:t>
            </a:r>
            <a:br>
              <a:rPr lang="en-US" sz="2400" dirty="0">
                <a:latin typeface="Century Gothic" panose="020B0502020202020204" pitchFamily="34" charset="0"/>
                <a:cs typeface="Calibri" panose="020F0502020204030204" pitchFamily="34" charset="0"/>
              </a:rPr>
            </a:br>
            <a:r>
              <a:rPr lang="el-GR" sz="1800" i="1" dirty="0">
                <a:latin typeface="Century Gothic" panose="020B0502020202020204" pitchFamily="34" charset="0"/>
                <a:cs typeface="Calibri" panose="020F0502020204030204" pitchFamily="34" charset="0"/>
              </a:rPr>
              <a:t>Τροποποίηση Οδηγίας 94/62/ΕΚ για τις συσκευασίες και τα απορρίμματα συσκευασίας </a:t>
            </a:r>
          </a:p>
        </p:txBody>
      </p:sp>
    </p:spTree>
    <p:extLst>
      <p:ext uri="{BB962C8B-B14F-4D97-AF65-F5344CB8AC3E}">
        <p14:creationId xmlns:p14="http://schemas.microsoft.com/office/powerpoint/2010/main" val="391499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F56B0D9-8107-4B38-AD74-5248435C426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657651" y="6519328"/>
            <a:ext cx="671513" cy="301625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5</a:t>
            </a:fld>
            <a:endParaRPr lang="el-GR"/>
          </a:p>
        </p:txBody>
      </p:sp>
      <p:cxnSp>
        <p:nvCxnSpPr>
          <p:cNvPr id="79" name="Google Shape;621;p61">
            <a:extLst>
              <a:ext uri="{FF2B5EF4-FFF2-40B4-BE49-F238E27FC236}">
                <a16:creationId xmlns:a16="http://schemas.microsoft.com/office/drawing/2014/main" id="{8135C582-9218-446D-858E-7FBEAC5EC4F7}"/>
              </a:ext>
            </a:extLst>
          </p:cNvPr>
          <p:cNvCxnSpPr/>
          <p:nvPr/>
        </p:nvCxnSpPr>
        <p:spPr>
          <a:xfrm>
            <a:off x="2224290" y="554636"/>
            <a:ext cx="7200000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" name="Google Shape;622;p61">
            <a:extLst>
              <a:ext uri="{FF2B5EF4-FFF2-40B4-BE49-F238E27FC236}">
                <a16:creationId xmlns:a16="http://schemas.microsoft.com/office/drawing/2014/main" id="{08D940F2-9434-4155-B90A-26FF2367D3A0}"/>
              </a:ext>
            </a:extLst>
          </p:cNvPr>
          <p:cNvSpPr txBox="1"/>
          <p:nvPr/>
        </p:nvSpPr>
        <p:spPr>
          <a:xfrm>
            <a:off x="9541859" y="295684"/>
            <a:ext cx="1688671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u="none" strike="noStrike" cap="none" dirty="0">
                <a:solidFill>
                  <a:srgbClr val="11985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ΥΠΟΥΡΓΕΙΟ ΠΕΡΙΒΑΛΛΟΝΤΟΣ ΚΑΙ ΕΝΕΡΓΕΙΑΣ</a:t>
            </a:r>
            <a:endParaRPr dirty="0">
              <a:solidFill>
                <a:srgbClr val="11985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1" name="Google Shape;623;p61" descr="Image result for ÎµÎ»Î»Î·Î½Î¹ÎºÎ· Î´Î·Î¼Î¿ÎºÏÎ±ÏÎ¹Î± logo">
            <a:extLst>
              <a:ext uri="{FF2B5EF4-FFF2-40B4-BE49-F238E27FC236}">
                <a16:creationId xmlns:a16="http://schemas.microsoft.com/office/drawing/2014/main" id="{C1975402-EBD9-4EB4-95D7-ECD7DDE82D9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939" y="254447"/>
            <a:ext cx="639360" cy="59616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624;p61">
            <a:extLst>
              <a:ext uri="{FF2B5EF4-FFF2-40B4-BE49-F238E27FC236}">
                <a16:creationId xmlns:a16="http://schemas.microsoft.com/office/drawing/2014/main" id="{9C948C4F-AB80-4990-8EA7-0705F7E4CB92}"/>
              </a:ext>
            </a:extLst>
          </p:cNvPr>
          <p:cNvSpPr txBox="1"/>
          <p:nvPr/>
        </p:nvSpPr>
        <p:spPr>
          <a:xfrm>
            <a:off x="864824" y="369550"/>
            <a:ext cx="1688671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u="none" strike="noStrike" cap="none" dirty="0">
                <a:solidFill>
                  <a:srgbClr val="0D54A3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ΕΛΛΗΝΙΚΗ ΔΗΜΟΚΡΑΤΙΑ</a:t>
            </a:r>
            <a:endParaRPr dirty="0">
              <a:solidFill>
                <a:srgbClr val="0D54A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3" name="Google Shape;625;p61" descr="No photo description available.">
            <a:extLst>
              <a:ext uri="{FF2B5EF4-FFF2-40B4-BE49-F238E27FC236}">
                <a16:creationId xmlns:a16="http://schemas.microsoft.com/office/drawing/2014/main" id="{4E8CEC14-E954-4CDC-99DE-E224DB2CE26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7176" y="232487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Ορθογώνιο 36">
            <a:extLst>
              <a:ext uri="{FF2B5EF4-FFF2-40B4-BE49-F238E27FC236}">
                <a16:creationId xmlns:a16="http://schemas.microsoft.com/office/drawing/2014/main" id="{4DA905BA-142E-481E-9251-9122BC4E994B}"/>
              </a:ext>
            </a:extLst>
          </p:cNvPr>
          <p:cNvSpPr/>
          <p:nvPr/>
        </p:nvSpPr>
        <p:spPr bwMode="auto">
          <a:xfrm>
            <a:off x="1" y="1817713"/>
            <a:ext cx="6646606" cy="5040287"/>
          </a:xfrm>
          <a:prstGeom prst="rect">
            <a:avLst/>
          </a:prstGeom>
          <a:solidFill>
            <a:srgbClr val="11985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>
              <a:ln>
                <a:noFill/>
              </a:ln>
              <a:solidFill>
                <a:srgbClr val="0D54A3"/>
              </a:solidFill>
              <a:effectLst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95" name="Τίτλος 1">
            <a:extLst>
              <a:ext uri="{FF2B5EF4-FFF2-40B4-BE49-F238E27FC236}">
                <a16:creationId xmlns:a16="http://schemas.microsoft.com/office/drawing/2014/main" id="{976DEC2A-8BB5-434C-8015-637C42C83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45892"/>
            <a:ext cx="10972800" cy="900000"/>
          </a:xfrm>
        </p:spPr>
        <p:txBody>
          <a:bodyPr/>
          <a:lstStyle/>
          <a:p>
            <a:r>
              <a:rPr lang="el-GR" sz="2800" dirty="0"/>
              <a:t>Εφαρμογή του «τέλους ταφής» αποβλήτων σε ΧΥΤ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0FFD1BD-1312-41C0-88BB-B86ACFE8DAD4}"/>
              </a:ext>
            </a:extLst>
          </p:cNvPr>
          <p:cNvSpPr txBox="1"/>
          <p:nvPr/>
        </p:nvSpPr>
        <p:spPr>
          <a:xfrm>
            <a:off x="129621" y="1834436"/>
            <a:ext cx="6387366" cy="5280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Από την </a:t>
            </a:r>
            <a:r>
              <a:rPr lang="el-GR" sz="1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1.1.2021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επιβάλλεται </a:t>
            </a:r>
            <a:r>
              <a:rPr lang="el-GR" sz="1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τέλος ταφής 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σε όλα τα αστικά απόβλητα που </a:t>
            </a:r>
            <a:r>
              <a:rPr lang="el-GR" sz="1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οδηγούνται σε ταφή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l-GR" sz="18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Το τέλος ταφής ορίζεται σε </a:t>
            </a:r>
            <a:r>
              <a:rPr lang="el-GR" sz="1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15 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€/τόνο αποβλήτων και αυξάνεται ετησίως </a:t>
            </a:r>
            <a:r>
              <a:rPr lang="el-GR" sz="1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κατά 5 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€/τόνο και έως την τιμή των </a:t>
            </a:r>
            <a:r>
              <a:rPr lang="el-GR" sz="1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35 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€/τόνο.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Αποδίδεται στο </a:t>
            </a:r>
            <a:r>
              <a:rPr lang="el-GR" sz="1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Πράσινο Ταμείο 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και διατίθεται: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+mj-lt"/>
              <a:buAutoNum type="romanLcPeriod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κατά </a:t>
            </a:r>
            <a:r>
              <a:rPr lang="el-GR" sz="1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50% 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σε Ο.Τ.Α. Α΄ με σκοπό την ενίσχυση δράσεων πρόληψης, χωριστής συλλογής και ανακύκλωσης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+mj-lt"/>
              <a:buAutoNum type="romanLcPeriod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κατά </a:t>
            </a:r>
            <a:r>
              <a:rPr lang="el-GR" sz="1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40% 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ως ανταμοιβή σε O.T.A. Α΄ με υψηλές επιδόσεις στη χωριστή συλλογή – ανακύκλωση, για αντίστοιχες δράσεις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+mj-lt"/>
              <a:buAutoNum type="romanLcPeriod"/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κατά </a:t>
            </a:r>
            <a:r>
              <a:rPr lang="el-GR" sz="1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10% 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για τη χρηματοδότηση της έρευνας και τεχνολογίας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+mj-lt"/>
              <a:buAutoNum type="romanLcPeriod"/>
            </a:pPr>
            <a:endParaRPr lang="el-GR" sz="6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</a:pPr>
            <a:r>
              <a:rPr lang="el-GR" sz="1700" i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Αντίστοιχο, αλλά μικρότερο, τέλος εφαρμόζεται και στα υπολείμματα επεξεργασίας που οδηγούνται προς ταφή</a:t>
            </a:r>
            <a:r>
              <a:rPr lang="en-US" sz="1700" i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l-GR" sz="1700" i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και προέρχονται από μονάδες επεξεργασίας. </a:t>
            </a:r>
          </a:p>
        </p:txBody>
      </p:sp>
      <p:pic>
        <p:nvPicPr>
          <p:cNvPr id="2058" name="Picture 10" descr="Κλείνει η χωματερή στη Φυλή έως το 2025 - Το σχέδιο της Περιφέρειας Αττικής  για τα σκουπίδια | LiFO">
            <a:extLst>
              <a:ext uri="{FF2B5EF4-FFF2-40B4-BE49-F238E27FC236}">
                <a16:creationId xmlns:a16="http://schemas.microsoft.com/office/drawing/2014/main" id="{63EE9D1B-79C4-469C-8036-55FD558AC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683" y="1817713"/>
            <a:ext cx="3219066" cy="228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F319395-FCC3-4F94-A44F-9D64A755A0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971123"/>
              </p:ext>
            </p:extLst>
          </p:nvPr>
        </p:nvGraphicFramePr>
        <p:xfrm>
          <a:off x="6776227" y="4114800"/>
          <a:ext cx="505197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2595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F56B0D9-8107-4B38-AD74-5248435C426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657651" y="6519328"/>
            <a:ext cx="671513" cy="301625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6</a:t>
            </a:fld>
            <a:endParaRPr lang="el-GR"/>
          </a:p>
        </p:txBody>
      </p:sp>
      <p:cxnSp>
        <p:nvCxnSpPr>
          <p:cNvPr id="79" name="Google Shape;621;p61">
            <a:extLst>
              <a:ext uri="{FF2B5EF4-FFF2-40B4-BE49-F238E27FC236}">
                <a16:creationId xmlns:a16="http://schemas.microsoft.com/office/drawing/2014/main" id="{8135C582-9218-446D-858E-7FBEAC5EC4F7}"/>
              </a:ext>
            </a:extLst>
          </p:cNvPr>
          <p:cNvCxnSpPr/>
          <p:nvPr/>
        </p:nvCxnSpPr>
        <p:spPr>
          <a:xfrm>
            <a:off x="2224290" y="554636"/>
            <a:ext cx="7200000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" name="Google Shape;622;p61">
            <a:extLst>
              <a:ext uri="{FF2B5EF4-FFF2-40B4-BE49-F238E27FC236}">
                <a16:creationId xmlns:a16="http://schemas.microsoft.com/office/drawing/2014/main" id="{08D940F2-9434-4155-B90A-26FF2367D3A0}"/>
              </a:ext>
            </a:extLst>
          </p:cNvPr>
          <p:cNvSpPr txBox="1"/>
          <p:nvPr/>
        </p:nvSpPr>
        <p:spPr>
          <a:xfrm>
            <a:off x="9541859" y="295684"/>
            <a:ext cx="1688671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u="none" strike="noStrike" cap="none" dirty="0">
                <a:solidFill>
                  <a:srgbClr val="11985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ΥΠΟΥΡΓΕΙΟ ΠΕΡΙΒΑΛΛΟΝΤΟΣ ΚΑΙ ΕΝΕΡΓΕΙΑΣ</a:t>
            </a:r>
            <a:endParaRPr dirty="0">
              <a:solidFill>
                <a:srgbClr val="11985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1" name="Google Shape;623;p61" descr="Image result for ÎµÎ»Î»Î·Î½Î¹ÎºÎ· Î´Î·Î¼Î¿ÎºÏÎ±ÏÎ¹Î± logo">
            <a:extLst>
              <a:ext uri="{FF2B5EF4-FFF2-40B4-BE49-F238E27FC236}">
                <a16:creationId xmlns:a16="http://schemas.microsoft.com/office/drawing/2014/main" id="{C1975402-EBD9-4EB4-95D7-ECD7DDE82D9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939" y="254447"/>
            <a:ext cx="639360" cy="59616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624;p61">
            <a:extLst>
              <a:ext uri="{FF2B5EF4-FFF2-40B4-BE49-F238E27FC236}">
                <a16:creationId xmlns:a16="http://schemas.microsoft.com/office/drawing/2014/main" id="{9C948C4F-AB80-4990-8EA7-0705F7E4CB92}"/>
              </a:ext>
            </a:extLst>
          </p:cNvPr>
          <p:cNvSpPr txBox="1"/>
          <p:nvPr/>
        </p:nvSpPr>
        <p:spPr>
          <a:xfrm>
            <a:off x="864824" y="369550"/>
            <a:ext cx="1688671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u="none" strike="noStrike" cap="none" dirty="0">
                <a:solidFill>
                  <a:srgbClr val="0D54A3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ΕΛΛΗΝΙΚΗ ΔΗΜΟΚΡΑΤΙΑ</a:t>
            </a:r>
            <a:endParaRPr dirty="0">
              <a:solidFill>
                <a:srgbClr val="0D54A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3" name="Google Shape;625;p61" descr="No photo description available.">
            <a:extLst>
              <a:ext uri="{FF2B5EF4-FFF2-40B4-BE49-F238E27FC236}">
                <a16:creationId xmlns:a16="http://schemas.microsoft.com/office/drawing/2014/main" id="{4E8CEC14-E954-4CDC-99DE-E224DB2CE26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7176" y="232487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Ορθογώνιο 36">
            <a:extLst>
              <a:ext uri="{FF2B5EF4-FFF2-40B4-BE49-F238E27FC236}">
                <a16:creationId xmlns:a16="http://schemas.microsoft.com/office/drawing/2014/main" id="{4DA905BA-142E-481E-9251-9122BC4E994B}"/>
              </a:ext>
            </a:extLst>
          </p:cNvPr>
          <p:cNvSpPr/>
          <p:nvPr/>
        </p:nvSpPr>
        <p:spPr bwMode="auto">
          <a:xfrm>
            <a:off x="1" y="1817713"/>
            <a:ext cx="6646606" cy="5040287"/>
          </a:xfrm>
          <a:prstGeom prst="rect">
            <a:avLst/>
          </a:prstGeom>
          <a:solidFill>
            <a:srgbClr val="11985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>
              <a:ln>
                <a:noFill/>
              </a:ln>
              <a:solidFill>
                <a:srgbClr val="0D54A3"/>
              </a:solidFill>
              <a:effectLst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95" name="Τίτλος 1">
            <a:extLst>
              <a:ext uri="{FF2B5EF4-FFF2-40B4-BE49-F238E27FC236}">
                <a16:creationId xmlns:a16="http://schemas.microsoft.com/office/drawing/2014/main" id="{976DEC2A-8BB5-434C-8015-637C42C83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45892"/>
            <a:ext cx="10972800" cy="900000"/>
          </a:xfrm>
        </p:spPr>
        <p:txBody>
          <a:bodyPr/>
          <a:lstStyle/>
          <a:p>
            <a:r>
              <a:rPr lang="el-GR" sz="2800" dirty="0"/>
              <a:t>Θέσπιση του </a:t>
            </a:r>
            <a:br>
              <a:rPr lang="en-US" sz="2800" dirty="0"/>
            </a:br>
            <a:r>
              <a:rPr lang="el-GR" sz="2800" dirty="0"/>
              <a:t>«Πληρώνω όσο Πετάω (</a:t>
            </a:r>
            <a:r>
              <a:rPr lang="el-GR" sz="2800" dirty="0" err="1"/>
              <a:t>Π.ο.Π</a:t>
            </a:r>
            <a:r>
              <a:rPr lang="el-GR" sz="2800" dirty="0"/>
              <a:t>.)» ή</a:t>
            </a:r>
            <a:r>
              <a:rPr lang="en-US" sz="2800" dirty="0"/>
              <a:t> </a:t>
            </a:r>
            <a:r>
              <a:rPr lang="el-GR" sz="2800" dirty="0"/>
              <a:t>«Κερδίζω όσο Διαχωρίζω»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0FFD1BD-1312-41C0-88BB-B86ACFE8DAD4}"/>
              </a:ext>
            </a:extLst>
          </p:cNvPr>
          <p:cNvSpPr txBox="1"/>
          <p:nvPr/>
        </p:nvSpPr>
        <p:spPr>
          <a:xfrm>
            <a:off x="97169" y="2238061"/>
            <a:ext cx="6549437" cy="4688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Εφαρμόζουμε στην χώρα μας ένα πρόγραμμα που χρησιμοποιείται εκτεταμένα στην υπόλοιπη Ευρώπη.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l-GR" sz="20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Οι Δήμοι θα μπορούν να χρεώνουν </a:t>
            </a: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χαμηλότερα δημοτικά τέλη</a:t>
            </a: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σε όσους πολίτες </a:t>
            </a: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παράγουν</a:t>
            </a: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λιγότερα απόβλητα </a:t>
            </a: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ή/και </a:t>
            </a: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ανακυκλώνουν περισσότερο. 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l-GR" sz="20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Υιοθετούμε έτσι στην πράξη την αρχή </a:t>
            </a: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«ο Ρυπαίνων Πληρώνει»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l-GR" sz="20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To</a:t>
            </a: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ύψος και η μέθοδος επιβολής του τέλους καθορίζεται με απόφαση του δημοτικού συμβουλίου.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endParaRPr lang="el-GR" sz="20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l-GR" sz="20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8B4558-B8E3-4A31-AD75-FE2FD4D96B92}"/>
              </a:ext>
            </a:extLst>
          </p:cNvPr>
          <p:cNvSpPr/>
          <p:nvPr/>
        </p:nvSpPr>
        <p:spPr>
          <a:xfrm>
            <a:off x="10656001" y="5929796"/>
            <a:ext cx="1149057" cy="438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i="1" dirty="0">
                <a:solidFill>
                  <a:srgbClr val="40AE4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παράδειγμα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C86B83-28DE-4591-B159-BB1980AB03DB}"/>
              </a:ext>
            </a:extLst>
          </p:cNvPr>
          <p:cNvGrpSpPr/>
          <p:nvPr/>
        </p:nvGrpSpPr>
        <p:grpSpPr>
          <a:xfrm>
            <a:off x="6958862" y="3464478"/>
            <a:ext cx="4951778" cy="2574669"/>
            <a:chOff x="6958862" y="3464478"/>
            <a:chExt cx="4951778" cy="257466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BE37EB0-296D-49DE-B041-067B66A8AE86}"/>
                </a:ext>
              </a:extLst>
            </p:cNvPr>
            <p:cNvGrpSpPr/>
            <p:nvPr/>
          </p:nvGrpSpPr>
          <p:grpSpPr>
            <a:xfrm>
              <a:off x="6958862" y="3464478"/>
              <a:ext cx="4951778" cy="2574669"/>
              <a:chOff x="6958862" y="3464478"/>
              <a:chExt cx="4951778" cy="2574669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26160FF-CFA2-4987-9C49-8383B616F228}"/>
                  </a:ext>
                </a:extLst>
              </p:cNvPr>
              <p:cNvGrpSpPr/>
              <p:nvPr/>
            </p:nvGrpSpPr>
            <p:grpSpPr>
              <a:xfrm>
                <a:off x="6958862" y="3464478"/>
                <a:ext cx="4930855" cy="2574669"/>
                <a:chOff x="6776227" y="3437439"/>
                <a:chExt cx="4930855" cy="2574669"/>
              </a:xfrm>
            </p:grpSpPr>
            <p:pic>
              <p:nvPicPr>
                <p:cNvPr id="3076" name="Picture 4" descr="Pay-As-You-Throw Trash Cart Program | Fayetteville, AR - Official Website">
                  <a:extLst>
                    <a:ext uri="{FF2B5EF4-FFF2-40B4-BE49-F238E27FC236}">
                      <a16:creationId xmlns:a16="http://schemas.microsoft.com/office/drawing/2014/main" id="{634552B1-2AFE-4134-933B-B93E5015689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76227" y="3437439"/>
                  <a:ext cx="4930855" cy="25746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EED84413-503D-4A80-A223-C9D13A7BEA36}"/>
                    </a:ext>
                  </a:extLst>
                </p:cNvPr>
                <p:cNvSpPr/>
                <p:nvPr/>
              </p:nvSpPr>
              <p:spPr>
                <a:xfrm>
                  <a:off x="7265639" y="4282387"/>
                  <a:ext cx="713669" cy="567383"/>
                </a:xfrm>
                <a:prstGeom prst="rect">
                  <a:avLst/>
                </a:prstGeom>
                <a:solidFill>
                  <a:srgbClr val="40AE4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360 Lt</a:t>
                  </a:r>
                  <a:endParaRPr lang="el-GR" sz="18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A3F9A93-A669-4631-96D8-D875F6C5F7B0}"/>
                    </a:ext>
                  </a:extLst>
                </p:cNvPr>
                <p:cNvSpPr/>
                <p:nvPr/>
              </p:nvSpPr>
              <p:spPr>
                <a:xfrm>
                  <a:off x="9010435" y="4271435"/>
                  <a:ext cx="713668" cy="567383"/>
                </a:xfrm>
                <a:prstGeom prst="rect">
                  <a:avLst/>
                </a:prstGeom>
                <a:solidFill>
                  <a:srgbClr val="40AE4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240 Lt</a:t>
                  </a:r>
                  <a:endParaRPr lang="el-GR" sz="18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FB006C9B-8D96-4DD8-9C88-B5FE8C6EC78E}"/>
                    </a:ext>
                  </a:extLst>
                </p:cNvPr>
                <p:cNvSpPr/>
                <p:nvPr/>
              </p:nvSpPr>
              <p:spPr>
                <a:xfrm>
                  <a:off x="10613508" y="4271434"/>
                  <a:ext cx="617022" cy="567383"/>
                </a:xfrm>
                <a:prstGeom prst="rect">
                  <a:avLst/>
                </a:prstGeom>
                <a:solidFill>
                  <a:srgbClr val="40AE4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120 Lt</a:t>
                  </a:r>
                  <a:endParaRPr lang="el-GR" sz="18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4AE960-DE00-4375-B172-32F9399DA051}"/>
                  </a:ext>
                </a:extLst>
              </p:cNvPr>
              <p:cNvSpPr/>
              <p:nvPr/>
            </p:nvSpPr>
            <p:spPr>
              <a:xfrm>
                <a:off x="7131599" y="3474310"/>
                <a:ext cx="1347020" cy="4389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40AE49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30€/</a:t>
                </a:r>
                <a:r>
                  <a:rPr lang="el-GR" sz="2000" dirty="0">
                    <a:solidFill>
                      <a:srgbClr val="40AE49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μήνα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3E7DB60-F0F9-4B4C-988F-324D67991956}"/>
                  </a:ext>
                </a:extLst>
              </p:cNvPr>
              <p:cNvSpPr/>
              <p:nvPr/>
            </p:nvSpPr>
            <p:spPr>
              <a:xfrm>
                <a:off x="8721214" y="3474310"/>
                <a:ext cx="1563328" cy="4389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40AE49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20€/</a:t>
                </a:r>
                <a:r>
                  <a:rPr lang="el-GR" sz="2000" dirty="0">
                    <a:solidFill>
                      <a:srgbClr val="40AE49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μήνα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A40472C-A5DC-40CF-AC4D-F4FA2178560B}"/>
                  </a:ext>
                </a:extLst>
              </p:cNvPr>
              <p:cNvSpPr/>
              <p:nvPr/>
            </p:nvSpPr>
            <p:spPr>
              <a:xfrm>
                <a:off x="10347312" y="3474310"/>
                <a:ext cx="1563328" cy="4389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40AE49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10€/</a:t>
                </a:r>
                <a:r>
                  <a:rPr lang="el-GR" sz="2000" dirty="0">
                    <a:solidFill>
                      <a:srgbClr val="40AE49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μήνα</a:t>
                </a: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C466773-8F9E-4A52-8EF2-A14CB8D076C3}"/>
                </a:ext>
              </a:extLst>
            </p:cNvPr>
            <p:cNvSpPr/>
            <p:nvPr/>
          </p:nvSpPr>
          <p:spPr>
            <a:xfrm>
              <a:off x="7149355" y="5379868"/>
              <a:ext cx="420859" cy="34927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x9</a:t>
              </a:r>
              <a:endParaRPr lang="el-GR" sz="16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FAFAF8-68D3-4388-A813-1F89757D5A6F}"/>
                </a:ext>
              </a:extLst>
            </p:cNvPr>
            <p:cNvSpPr/>
            <p:nvPr/>
          </p:nvSpPr>
          <p:spPr>
            <a:xfrm>
              <a:off x="8982640" y="5365777"/>
              <a:ext cx="420859" cy="34927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x6</a:t>
              </a:r>
              <a:endParaRPr lang="el-GR" sz="16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838AD79-B95B-4E20-8B3A-80228541CB92}"/>
                </a:ext>
              </a:extLst>
            </p:cNvPr>
            <p:cNvSpPr/>
            <p:nvPr/>
          </p:nvSpPr>
          <p:spPr>
            <a:xfrm>
              <a:off x="10585713" y="5365777"/>
              <a:ext cx="420859" cy="34927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x3</a:t>
              </a:r>
              <a:endParaRPr lang="el-GR" sz="16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15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F56B0D9-8107-4B38-AD74-5248435C426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657651" y="6519328"/>
            <a:ext cx="671513" cy="301625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7</a:t>
            </a:fld>
            <a:endParaRPr lang="el-GR"/>
          </a:p>
        </p:txBody>
      </p:sp>
      <p:cxnSp>
        <p:nvCxnSpPr>
          <p:cNvPr id="79" name="Google Shape;621;p61">
            <a:extLst>
              <a:ext uri="{FF2B5EF4-FFF2-40B4-BE49-F238E27FC236}">
                <a16:creationId xmlns:a16="http://schemas.microsoft.com/office/drawing/2014/main" id="{8135C582-9218-446D-858E-7FBEAC5EC4F7}"/>
              </a:ext>
            </a:extLst>
          </p:cNvPr>
          <p:cNvCxnSpPr/>
          <p:nvPr/>
        </p:nvCxnSpPr>
        <p:spPr>
          <a:xfrm>
            <a:off x="2224290" y="554636"/>
            <a:ext cx="7200000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" name="Google Shape;622;p61">
            <a:extLst>
              <a:ext uri="{FF2B5EF4-FFF2-40B4-BE49-F238E27FC236}">
                <a16:creationId xmlns:a16="http://schemas.microsoft.com/office/drawing/2014/main" id="{08D940F2-9434-4155-B90A-26FF2367D3A0}"/>
              </a:ext>
            </a:extLst>
          </p:cNvPr>
          <p:cNvSpPr txBox="1"/>
          <p:nvPr/>
        </p:nvSpPr>
        <p:spPr>
          <a:xfrm>
            <a:off x="9541859" y="295684"/>
            <a:ext cx="1688671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u="none" strike="noStrike" cap="none" dirty="0">
                <a:solidFill>
                  <a:srgbClr val="11985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ΥΠΟΥΡΓΕΙΟ ΠΕΡΙΒΑΛΛΟΝΤΟΣ ΚΑΙ ΕΝΕΡΓΕΙΑΣ</a:t>
            </a:r>
            <a:endParaRPr dirty="0">
              <a:solidFill>
                <a:srgbClr val="11985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1" name="Google Shape;623;p61" descr="Image result for ÎµÎ»Î»Î·Î½Î¹ÎºÎ· Î´Î·Î¼Î¿ÎºÏÎ±ÏÎ¹Î± logo">
            <a:extLst>
              <a:ext uri="{FF2B5EF4-FFF2-40B4-BE49-F238E27FC236}">
                <a16:creationId xmlns:a16="http://schemas.microsoft.com/office/drawing/2014/main" id="{C1975402-EBD9-4EB4-95D7-ECD7DDE82D9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939" y="254447"/>
            <a:ext cx="639360" cy="59616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624;p61">
            <a:extLst>
              <a:ext uri="{FF2B5EF4-FFF2-40B4-BE49-F238E27FC236}">
                <a16:creationId xmlns:a16="http://schemas.microsoft.com/office/drawing/2014/main" id="{9C948C4F-AB80-4990-8EA7-0705F7E4CB92}"/>
              </a:ext>
            </a:extLst>
          </p:cNvPr>
          <p:cNvSpPr txBox="1"/>
          <p:nvPr/>
        </p:nvSpPr>
        <p:spPr>
          <a:xfrm>
            <a:off x="864824" y="369550"/>
            <a:ext cx="1688671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u="none" strike="noStrike" cap="none" dirty="0">
                <a:solidFill>
                  <a:srgbClr val="0D54A3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ΕΛΛΗΝΙΚΗ ΔΗΜΟΚΡΑΤΙΑ</a:t>
            </a:r>
            <a:endParaRPr dirty="0">
              <a:solidFill>
                <a:srgbClr val="0D54A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3" name="Google Shape;625;p61" descr="No photo description available.">
            <a:extLst>
              <a:ext uri="{FF2B5EF4-FFF2-40B4-BE49-F238E27FC236}">
                <a16:creationId xmlns:a16="http://schemas.microsoft.com/office/drawing/2014/main" id="{4E8CEC14-E954-4CDC-99DE-E224DB2CE26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7176" y="232487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Ορθογώνιο 36">
            <a:extLst>
              <a:ext uri="{FF2B5EF4-FFF2-40B4-BE49-F238E27FC236}">
                <a16:creationId xmlns:a16="http://schemas.microsoft.com/office/drawing/2014/main" id="{4DA905BA-142E-481E-9251-9122BC4E994B}"/>
              </a:ext>
            </a:extLst>
          </p:cNvPr>
          <p:cNvSpPr/>
          <p:nvPr/>
        </p:nvSpPr>
        <p:spPr bwMode="auto">
          <a:xfrm>
            <a:off x="1" y="1817713"/>
            <a:ext cx="6646606" cy="5040287"/>
          </a:xfrm>
          <a:prstGeom prst="rect">
            <a:avLst/>
          </a:prstGeom>
          <a:solidFill>
            <a:srgbClr val="11985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>
              <a:ln>
                <a:noFill/>
              </a:ln>
              <a:solidFill>
                <a:srgbClr val="0D54A3"/>
              </a:solidFill>
              <a:effectLst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95" name="Τίτλος 1">
            <a:extLst>
              <a:ext uri="{FF2B5EF4-FFF2-40B4-BE49-F238E27FC236}">
                <a16:creationId xmlns:a16="http://schemas.microsoft.com/office/drawing/2014/main" id="{976DEC2A-8BB5-434C-8015-637C42C83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45892"/>
            <a:ext cx="10972800" cy="900000"/>
          </a:xfrm>
        </p:spPr>
        <p:txBody>
          <a:bodyPr/>
          <a:lstStyle/>
          <a:p>
            <a:r>
              <a:rPr lang="el-GR" sz="2800" dirty="0"/>
              <a:t>Θέσπιση συστήματος εγγυοδοσίας για τις συσκευασίες αλουμινίου (</a:t>
            </a:r>
            <a:r>
              <a:rPr lang="en-US" sz="2800" dirty="0"/>
              <a:t>DRS)</a:t>
            </a:r>
            <a:endParaRPr lang="el-GR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B7074E-2C76-4E5B-82B2-8934BE53D600}"/>
              </a:ext>
            </a:extLst>
          </p:cNvPr>
          <p:cNvSpPr txBox="1"/>
          <p:nvPr/>
        </p:nvSpPr>
        <p:spPr>
          <a:xfrm>
            <a:off x="179115" y="1888883"/>
            <a:ext cx="6288378" cy="4841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Έως τις </a:t>
            </a:r>
            <a:r>
              <a:rPr lang="el-GR" sz="1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5.1.2023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εφαρμόζεται σύστημα εγγυοδοσίας για τις συσκευασίες αλουμινίου, ώστε οι πολίτες να έχουν χρηματικό κίνητρο για να ανακυκλώνουν, όπως γίνεται </a:t>
            </a:r>
            <a:r>
              <a:rPr lang="el-GR" sz="1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π.χ. στη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l-GR" sz="1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Σουηδία, Νορβηγία, Ισπανία κ.α.</a:t>
            </a:r>
          </a:p>
          <a:p>
            <a:pPr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l-GR" sz="18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Καταβάλλεται μια </a:t>
            </a:r>
            <a:r>
              <a:rPr lang="el-GR" sz="1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μικρή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«</a:t>
            </a:r>
            <a:r>
              <a:rPr lang="el-GR" sz="1800" b="1" dirty="0" err="1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εγγυοδοτική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εισφορά ανακύκλωσης» στις συσκευασίες αλουμίνιου κατά την πώληση </a:t>
            </a:r>
            <a:r>
              <a:rPr lang="el-GR" sz="1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(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Deposit)</a:t>
            </a:r>
            <a:endParaRPr lang="el-GR" sz="1800" b="1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1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Επιστρέφεται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η </a:t>
            </a:r>
            <a:r>
              <a:rPr lang="el-GR" sz="1800" dirty="0" err="1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εγγυοδοτική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εισφορά αυτή στον καταναλωτή, όταν </a:t>
            </a:r>
            <a:r>
              <a:rPr lang="el-GR" sz="1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επιστρέφει τη συσκευασία προς ανακύκλωση</a:t>
            </a:r>
            <a:endParaRPr lang="el-GR" sz="18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Αντίστοιχο σύστημα, με το σύστημα εγγυοδοσίας για τις πλαστικές φιάλες, μικρότερες των 3 λίτρων, που θεσπίσαμε για τα πλαστικά μίας χρήσης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Deposit Return Systems: an effective Instrument towards a Zero Waste Future  - Zero Waste Europe">
            <a:extLst>
              <a:ext uri="{FF2B5EF4-FFF2-40B4-BE49-F238E27FC236}">
                <a16:creationId xmlns:a16="http://schemas.microsoft.com/office/drawing/2014/main" id="{4C30C531-4465-43A5-A92E-AEC8F3F04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7902" r="5495" b="8052"/>
          <a:stretch/>
        </p:blipFill>
        <p:spPr bwMode="auto">
          <a:xfrm>
            <a:off x="7590239" y="4492137"/>
            <a:ext cx="3903240" cy="234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eposit Return Systems: an effective Instrument towards a Zero Waste Future  - Zero Waste Europe">
            <a:extLst>
              <a:ext uri="{FF2B5EF4-FFF2-40B4-BE49-F238E27FC236}">
                <a16:creationId xmlns:a16="http://schemas.microsoft.com/office/drawing/2014/main" id="{2FEB3E81-B781-471F-9761-19FF52DC9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" r="9468" b="5065"/>
          <a:stretch/>
        </p:blipFill>
        <p:spPr bwMode="auto">
          <a:xfrm>
            <a:off x="7590239" y="1817713"/>
            <a:ext cx="3903240" cy="253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68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F56B0D9-8107-4B38-AD74-5248435C426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657651" y="6519328"/>
            <a:ext cx="671513" cy="301625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8</a:t>
            </a:fld>
            <a:endParaRPr lang="el-GR"/>
          </a:p>
        </p:txBody>
      </p:sp>
      <p:cxnSp>
        <p:nvCxnSpPr>
          <p:cNvPr id="79" name="Google Shape;621;p61">
            <a:extLst>
              <a:ext uri="{FF2B5EF4-FFF2-40B4-BE49-F238E27FC236}">
                <a16:creationId xmlns:a16="http://schemas.microsoft.com/office/drawing/2014/main" id="{8135C582-9218-446D-858E-7FBEAC5EC4F7}"/>
              </a:ext>
            </a:extLst>
          </p:cNvPr>
          <p:cNvCxnSpPr/>
          <p:nvPr/>
        </p:nvCxnSpPr>
        <p:spPr>
          <a:xfrm>
            <a:off x="2224290" y="554636"/>
            <a:ext cx="7200000" cy="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" name="Google Shape;622;p61">
            <a:extLst>
              <a:ext uri="{FF2B5EF4-FFF2-40B4-BE49-F238E27FC236}">
                <a16:creationId xmlns:a16="http://schemas.microsoft.com/office/drawing/2014/main" id="{08D940F2-9434-4155-B90A-26FF2367D3A0}"/>
              </a:ext>
            </a:extLst>
          </p:cNvPr>
          <p:cNvSpPr txBox="1"/>
          <p:nvPr/>
        </p:nvSpPr>
        <p:spPr>
          <a:xfrm>
            <a:off x="9541859" y="295684"/>
            <a:ext cx="1688671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u="none" strike="noStrike" cap="none" dirty="0">
                <a:solidFill>
                  <a:srgbClr val="11985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ΥΠΟΥΡΓΕΙΟ ΠΕΡΙΒΑΛΛΟΝΤΟΣ ΚΑΙ ΕΝΕΡΓΕΙΑΣ</a:t>
            </a:r>
            <a:endParaRPr dirty="0">
              <a:solidFill>
                <a:srgbClr val="11985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1" name="Google Shape;623;p61" descr="Image result for ÎµÎ»Î»Î·Î½Î¹ÎºÎ· Î´Î·Î¼Î¿ÎºÏÎ±ÏÎ¹Î± logo">
            <a:extLst>
              <a:ext uri="{FF2B5EF4-FFF2-40B4-BE49-F238E27FC236}">
                <a16:creationId xmlns:a16="http://schemas.microsoft.com/office/drawing/2014/main" id="{C1975402-EBD9-4EB4-95D7-ECD7DDE82D9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939" y="254447"/>
            <a:ext cx="639360" cy="59616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624;p61">
            <a:extLst>
              <a:ext uri="{FF2B5EF4-FFF2-40B4-BE49-F238E27FC236}">
                <a16:creationId xmlns:a16="http://schemas.microsoft.com/office/drawing/2014/main" id="{9C948C4F-AB80-4990-8EA7-0705F7E4CB92}"/>
              </a:ext>
            </a:extLst>
          </p:cNvPr>
          <p:cNvSpPr txBox="1"/>
          <p:nvPr/>
        </p:nvSpPr>
        <p:spPr>
          <a:xfrm>
            <a:off x="864824" y="369550"/>
            <a:ext cx="1688671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u="none" strike="noStrike" cap="none" dirty="0">
                <a:solidFill>
                  <a:srgbClr val="0D54A3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ΕΛΛΗΝΙΚΗ ΔΗΜΟΚΡΑΤΙΑ</a:t>
            </a:r>
            <a:endParaRPr dirty="0">
              <a:solidFill>
                <a:srgbClr val="0D54A3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3" name="Google Shape;625;p61" descr="No photo description available.">
            <a:extLst>
              <a:ext uri="{FF2B5EF4-FFF2-40B4-BE49-F238E27FC236}">
                <a16:creationId xmlns:a16="http://schemas.microsoft.com/office/drawing/2014/main" id="{4E8CEC14-E954-4CDC-99DE-E224DB2CE26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7176" y="232487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Ορθογώνιο 36">
            <a:extLst>
              <a:ext uri="{FF2B5EF4-FFF2-40B4-BE49-F238E27FC236}">
                <a16:creationId xmlns:a16="http://schemas.microsoft.com/office/drawing/2014/main" id="{4DA905BA-142E-481E-9251-9122BC4E994B}"/>
              </a:ext>
            </a:extLst>
          </p:cNvPr>
          <p:cNvSpPr/>
          <p:nvPr/>
        </p:nvSpPr>
        <p:spPr bwMode="auto">
          <a:xfrm>
            <a:off x="1" y="1817713"/>
            <a:ext cx="6646606" cy="5040287"/>
          </a:xfrm>
          <a:prstGeom prst="rect">
            <a:avLst/>
          </a:prstGeom>
          <a:solidFill>
            <a:srgbClr val="11985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>
              <a:ln>
                <a:noFill/>
              </a:ln>
              <a:solidFill>
                <a:srgbClr val="0D54A3"/>
              </a:solidFill>
              <a:effectLst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95" name="Τίτλος 1">
            <a:extLst>
              <a:ext uri="{FF2B5EF4-FFF2-40B4-BE49-F238E27FC236}">
                <a16:creationId xmlns:a16="http://schemas.microsoft.com/office/drawing/2014/main" id="{976DEC2A-8BB5-434C-8015-637C42C83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45892"/>
            <a:ext cx="10972800" cy="900000"/>
          </a:xfrm>
        </p:spPr>
        <p:txBody>
          <a:bodyPr/>
          <a:lstStyle/>
          <a:p>
            <a:r>
              <a:rPr lang="el-GR" sz="2800" dirty="0"/>
              <a:t>Προώθηση των επαναχρησιμοποιήσιμων συσκευασιών σε </a:t>
            </a:r>
            <a:br>
              <a:rPr lang="el-GR" sz="2800" dirty="0"/>
            </a:br>
            <a:r>
              <a:rPr lang="el-GR" sz="2800" dirty="0"/>
              <a:t>μη συσκευασμένα τρόφιμα και ποτά 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0FFD1BD-1312-41C0-88BB-B86ACFE8DAD4}"/>
              </a:ext>
            </a:extLst>
          </p:cNvPr>
          <p:cNvSpPr txBox="1"/>
          <p:nvPr/>
        </p:nvSpPr>
        <p:spPr>
          <a:xfrm>
            <a:off x="129621" y="2322637"/>
            <a:ext cx="6387366" cy="4280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Με στόχο τη </a:t>
            </a:r>
            <a:r>
              <a:rPr lang="el-GR" sz="1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μείωση της χρήσης συσκευασιών 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μιας χρήσης, από την 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1.1.</a:t>
            </a:r>
            <a:r>
              <a:rPr lang="el-GR" sz="1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2022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 οι επιχειρήσεις λιανικού εμπορίου και οι επιχειρήσεις μαζικής εστίασης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l-GR" sz="1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υποχρεούνται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: 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400050" marR="0" lvl="0" indent="-4000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romanL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Να εξυπηρετούν τον καταναλωτή με </a:t>
            </a:r>
            <a:r>
              <a:rPr lang="el-GR" sz="1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τη χρήση δικών του επαναχρησιμοποιήσιμων συσκευασιών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 εφόσον το ζητήσει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400050" marR="0" lvl="0" indent="-4000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romanL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Να κάνουν </a:t>
            </a:r>
            <a:r>
              <a:rPr lang="el-GR" sz="1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έκπτωση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όταν πωλούν προϊόντα σε επαναχρησιμοποιήσιμη συσκευασία του καταναλωτή  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400050" marR="0" lvl="0" indent="-4000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romanL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Να </a:t>
            </a:r>
            <a:r>
              <a:rPr lang="el-GR" sz="1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ενημερώνουν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τους καταναλωτές για την έκπτωση αυτή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l-GR" sz="18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1800" i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Υπό προϋποθέσεις</a:t>
            </a:r>
            <a:r>
              <a:rPr lang="en-US" sz="1800" i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</a:t>
            </a:r>
            <a:r>
              <a:rPr lang="el-GR" sz="1800" i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η επιχείρηση μπορεί να αρνηθεί να εξυπηρετήσει τον καταναλωτή όταν συντρέχουν περιπτώσεις διασφάλισης δημόσιας υγείας, κ.α.</a:t>
            </a:r>
          </a:p>
        </p:txBody>
      </p:sp>
      <p:pic>
        <p:nvPicPr>
          <p:cNvPr id="4102" name="Picture 6" descr="Best meal prep containers to buy for 2020 - CNET">
            <a:extLst>
              <a:ext uri="{FF2B5EF4-FFF2-40B4-BE49-F238E27FC236}">
                <a16:creationId xmlns:a16="http://schemas.microsoft.com/office/drawing/2014/main" id="{69E24F99-E490-4119-BA09-46469CE20B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5" b="3679"/>
          <a:stretch/>
        </p:blipFill>
        <p:spPr bwMode="auto">
          <a:xfrm>
            <a:off x="7120296" y="4650084"/>
            <a:ext cx="4537355" cy="217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Επιτραπέζιες ελιές: Χύμα και με έντονο ανταγωνισμό | olivenews.gr">
            <a:extLst>
              <a:ext uri="{FF2B5EF4-FFF2-40B4-BE49-F238E27FC236}">
                <a16:creationId xmlns:a16="http://schemas.microsoft.com/office/drawing/2014/main" id="{A2A77A52-0D1C-4C40-9F71-FD8735EC1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908" y="2037147"/>
            <a:ext cx="3080130" cy="243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873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0DFA2C-6435-48BF-A375-D5713FA9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Ύπαρξη ελάχιστου ανακυκλωμένου περιεχομένου σε όλες τις πλαστικές σακούλες μεταφοράς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5B1FB-B582-47A4-8768-09397F8DEB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mtClean="0"/>
              <a:t>9</a:t>
            </a:fld>
            <a:endParaRPr lang="el-GR"/>
          </a:p>
        </p:txBody>
      </p:sp>
      <p:sp>
        <p:nvSpPr>
          <p:cNvPr id="10" name="Ορθογώνιο 36">
            <a:extLst>
              <a:ext uri="{FF2B5EF4-FFF2-40B4-BE49-F238E27FC236}">
                <a16:creationId xmlns:a16="http://schemas.microsoft.com/office/drawing/2014/main" id="{585DE37F-97BD-40B8-BC8D-2AC44CE5360C}"/>
              </a:ext>
            </a:extLst>
          </p:cNvPr>
          <p:cNvSpPr/>
          <p:nvPr/>
        </p:nvSpPr>
        <p:spPr bwMode="auto">
          <a:xfrm>
            <a:off x="0" y="1817713"/>
            <a:ext cx="6646606" cy="5040287"/>
          </a:xfrm>
          <a:prstGeom prst="rect">
            <a:avLst/>
          </a:prstGeom>
          <a:solidFill>
            <a:srgbClr val="11985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bg1"/>
              </a:buClr>
            </a:pPr>
            <a:endParaRPr lang="el-GR" sz="16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B94EF4-927B-49AB-937A-D59DDF9EF09F}"/>
              </a:ext>
            </a:extLst>
          </p:cNvPr>
          <p:cNvSpPr txBox="1"/>
          <p:nvPr/>
        </p:nvSpPr>
        <p:spPr>
          <a:xfrm>
            <a:off x="147484" y="1980311"/>
            <a:ext cx="635163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Από την 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1.1.2025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οι πλαστικές σακούλες μεταφοράς 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θα 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πρέπει να περιέχουν τουλάχιστον 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30% ανακυκλωμένο</a:t>
            </a: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πλαστικό</a:t>
            </a:r>
            <a:endParaRPr lang="en-US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>
              <a:buClr>
                <a:schemeClr val="bg1"/>
              </a:buClr>
            </a:pPr>
            <a:endParaRPr lang="el-G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Από την 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1.1.2023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(2 χρόνια νωρίτερα)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εφαρμόζεται το ίδιο στους φορείς της 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Γενικής Κυβέρνησης</a:t>
            </a:r>
            <a:r>
              <a:rPr lang="el-GR" sz="1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l-GR" sz="18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οι οποίοι 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απαγορεύεται να προμηθεύονται πλαστικές σακούλες μεταφοράς που δεν περιέχουν τουλάχιστον 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30% ανακυκλωμένο πλαστικό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l-GR" sz="18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>
              <a:buClr>
                <a:schemeClr val="bg1"/>
              </a:buClr>
            </a:pP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Με αυτόν τον τρόπο </a:t>
            </a:r>
            <a:r>
              <a:rPr lang="el-G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ενισχύεται σημαντικά η αγορά ανακυκλωμένου πλαστικού</a:t>
            </a:r>
            <a:r>
              <a:rPr lang="el-G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που έχει πληγεί τα τελευταία χρόνια. Δημιουργούνται έτσι κίνητρα για καλύτερη επεξεργασία ανακυκλώσιμου πλαστικού στην Ελλάδα.</a:t>
            </a:r>
          </a:p>
          <a:p>
            <a:pPr>
              <a:buClr>
                <a:schemeClr val="bg1"/>
              </a:buClr>
            </a:pPr>
            <a:endParaRPr lang="el-GR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>
              <a:buClr>
                <a:schemeClr val="bg1"/>
              </a:buClr>
            </a:pPr>
            <a:r>
              <a:rPr lang="el-GR" sz="1800" i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*εξαιρούνται οι πολύ λεπτές, οι </a:t>
            </a:r>
            <a:r>
              <a:rPr lang="el-GR" sz="1800" i="1" dirty="0" err="1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βιοαποδομήσιμες</a:t>
            </a:r>
            <a:r>
              <a:rPr lang="el-GR" sz="1800" i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και οι </a:t>
            </a:r>
            <a:r>
              <a:rPr lang="el-GR" sz="1800" i="1" dirty="0" err="1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λιπασματοποιήσιμες</a:t>
            </a:r>
            <a:r>
              <a:rPr lang="el-GR" sz="1800" i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 </a:t>
            </a:r>
          </a:p>
        </p:txBody>
      </p:sp>
      <p:pic>
        <p:nvPicPr>
          <p:cNvPr id="5126" name="Picture 6" descr="PP SINGLET BAG, View shopping plastic bags, PLASTIC BAG Product Details  from PENG KEE ENTERPRISE SDN. BHD. on Alibaba.com">
            <a:extLst>
              <a:ext uri="{FF2B5EF4-FFF2-40B4-BE49-F238E27FC236}">
                <a16:creationId xmlns:a16="http://schemas.microsoft.com/office/drawing/2014/main" id="{855DCF1E-9020-4C22-B0EB-51463458DF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7" t="16344" r="10573" b="14122"/>
          <a:stretch/>
        </p:blipFill>
        <p:spPr bwMode="auto">
          <a:xfrm>
            <a:off x="7564562" y="2561570"/>
            <a:ext cx="3955438" cy="355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22282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ND_progr_diagonios_paideia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4C1B630528C84484F6CF47FBEAE234" ma:contentTypeVersion="10" ma:contentTypeDescription="Create a new document." ma:contentTypeScope="" ma:versionID="4682b40dfec9bb045cbfa728d420a572">
  <xsd:schema xmlns:xsd="http://www.w3.org/2001/XMLSchema" xmlns:xs="http://www.w3.org/2001/XMLSchema" xmlns:p="http://schemas.microsoft.com/office/2006/metadata/properties" xmlns:ns3="abb4b4a8-2e15-4728-83a7-55fcf949e790" targetNamespace="http://schemas.microsoft.com/office/2006/metadata/properties" ma:root="true" ma:fieldsID="3644b528a947fd8cd582092d740400c2" ns3:_="">
    <xsd:import namespace="abb4b4a8-2e15-4728-83a7-55fcf949e7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4b4a8-2e15-4728-83a7-55fcf949e7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FCE152-33EA-4347-8FEA-9CA2EF3D325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6D074C1-6BD4-45DB-A63E-7474540F71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b4b4a8-2e15-4728-83a7-55fcf949e7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E1FB4D-3553-4486-8C77-3A010A1C9A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7550</TotalTime>
  <Words>1518</Words>
  <Application>Microsoft Office PowerPoint</Application>
  <PresentationFormat>Ευρεία οθόνη</PresentationFormat>
  <Paragraphs>234</Paragraphs>
  <Slides>20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Noto Sans Symbols</vt:lpstr>
      <vt:lpstr>Roboto</vt:lpstr>
      <vt:lpstr>Verdana</vt:lpstr>
      <vt:lpstr>1_ΘέμαND_progr_diagonios_paideia</vt:lpstr>
      <vt:lpstr>Παρουσίαση του PowerPoint</vt:lpstr>
      <vt:lpstr>Κατευθύνσεις του Νομοσχεδίου</vt:lpstr>
      <vt:lpstr>Υποχρεωτικοί στόχοι που τίθενται από την Οδηγία ΕΕ 2018/851  Τροποποίηση της Οδηγίας 2008/98/ΕΚ για τα απόβλητα</vt:lpstr>
      <vt:lpstr>Παρουσίαση του PowerPoint</vt:lpstr>
      <vt:lpstr>Εφαρμογή του «τέλους ταφής» αποβλήτων σε ΧΥΤ</vt:lpstr>
      <vt:lpstr>Θέσπιση του  «Πληρώνω όσο Πετάω (Π.ο.Π.)» ή «Κερδίζω όσο Διαχωρίζω»</vt:lpstr>
      <vt:lpstr>Θέσπιση συστήματος εγγυοδοσίας για τις συσκευασίες αλουμινίου (DRS)</vt:lpstr>
      <vt:lpstr>Προώθηση των επαναχρησιμοποιήσιμων συσκευασιών σε  μη συσκευασμένα τρόφιμα και ποτά </vt:lpstr>
      <vt:lpstr>Ύπαρξη ελάχιστου ανακυκλωμένου περιεχομένου σε όλες τις πλαστικές σακούλες μεταφοράς</vt:lpstr>
      <vt:lpstr>Υποχρεωτική χωριστή συλλογή αποβλήτων συσκευασίας </vt:lpstr>
      <vt:lpstr>Υποχρεωτική χωριστή συλλογή στους Δήμους</vt:lpstr>
      <vt:lpstr>Υποχρεωτική χωριστή συλλογή στα σχολεία</vt:lpstr>
      <vt:lpstr>Χωριστή συλλογή επικινδύνων αποβλήτων παραγόμενα από νοικοκυριά</vt:lpstr>
      <vt:lpstr>Υποχρέωση δημιουργίας χώρου συλλογής αποβλήτων  σε νέα κτίρια </vt:lpstr>
      <vt:lpstr>Εκσυγχρονισμός λειτουργίας ΕΟΑΝ</vt:lpstr>
      <vt:lpstr>Μετακύλιση προστίμων της ΕΕ</vt:lpstr>
      <vt:lpstr>Επιπλέον μέτρα</vt:lpstr>
      <vt:lpstr>Επιπλέον μέτρα</vt:lpstr>
      <vt:lpstr>Τα 7 πιο βασικά μέτρα</vt:lpstr>
      <vt:lpstr>Ευχαριστούμε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Zisis Ioannidis</dc:creator>
  <cp:lastModifiedBy>Martha Lekkakou</cp:lastModifiedBy>
  <cp:revision>170</cp:revision>
  <cp:lastPrinted>2020-08-29T12:24:25Z</cp:lastPrinted>
  <dcterms:modified xsi:type="dcterms:W3CDTF">2020-11-04T13:36:45Z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0x010100FF4C1B630528C84484F6CF47FBEAE234</vt:lpwstr>
  </property>
</Properties>
</file>